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5" r:id="rId5"/>
    <p:sldId id="272" r:id="rId6"/>
    <p:sldId id="273" r:id="rId7"/>
    <p:sldId id="274" r:id="rId8"/>
    <p:sldId id="258" r:id="rId9"/>
    <p:sldId id="259" r:id="rId10"/>
    <p:sldId id="260" r:id="rId11"/>
    <p:sldId id="262" r:id="rId12"/>
    <p:sldId id="263" r:id="rId13"/>
    <p:sldId id="264" r:id="rId14"/>
    <p:sldId id="265" r:id="rId15"/>
    <p:sldId id="266" r:id="rId16"/>
    <p:sldId id="267" r:id="rId17"/>
    <p:sldId id="268" r:id="rId18"/>
    <p:sldId id="269"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0A2CE-A949-47C4-8CDA-A9D91B24F4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D38499-77E2-413B-BD2A-D651697EC3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A3A38D-CC2C-4C28-A27C-71F847E2E97F}"/>
              </a:ext>
            </a:extLst>
          </p:cNvPr>
          <p:cNvSpPr>
            <a:spLocks noGrp="1"/>
          </p:cNvSpPr>
          <p:nvPr>
            <p:ph type="dt" sz="half" idx="10"/>
          </p:nvPr>
        </p:nvSpPr>
        <p:spPr/>
        <p:txBody>
          <a:bodyPr/>
          <a:lstStyle/>
          <a:p>
            <a:fld id="{4ED932E7-F69D-4271-807F-A51F81B134E6}" type="datetimeFigureOut">
              <a:rPr lang="en-US" smtClean="0"/>
              <a:t>11/17/2022</a:t>
            </a:fld>
            <a:endParaRPr lang="en-US"/>
          </a:p>
        </p:txBody>
      </p:sp>
      <p:sp>
        <p:nvSpPr>
          <p:cNvPr id="5" name="Footer Placeholder 4">
            <a:extLst>
              <a:ext uri="{FF2B5EF4-FFF2-40B4-BE49-F238E27FC236}">
                <a16:creationId xmlns:a16="http://schemas.microsoft.com/office/drawing/2014/main" id="{76C454E4-094E-4D74-8EC2-85D772E694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59A266-44A9-4534-AB9A-112A431022E7}"/>
              </a:ext>
            </a:extLst>
          </p:cNvPr>
          <p:cNvSpPr>
            <a:spLocks noGrp="1"/>
          </p:cNvSpPr>
          <p:nvPr>
            <p:ph type="sldNum" sz="quarter" idx="12"/>
          </p:nvPr>
        </p:nvSpPr>
        <p:spPr/>
        <p:txBody>
          <a:bodyPr/>
          <a:lstStyle/>
          <a:p>
            <a:fld id="{6C06D9A4-7679-48DF-9D90-032F0FA51D7E}" type="slidenum">
              <a:rPr lang="en-US" smtClean="0"/>
              <a:t>‹#›</a:t>
            </a:fld>
            <a:endParaRPr lang="en-US"/>
          </a:p>
        </p:txBody>
      </p:sp>
    </p:spTree>
    <p:extLst>
      <p:ext uri="{BB962C8B-B14F-4D97-AF65-F5344CB8AC3E}">
        <p14:creationId xmlns:p14="http://schemas.microsoft.com/office/powerpoint/2010/main" val="777582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B214B-DA19-4DF7-A2BE-C7F929FBFD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AFEBCE-30DE-4333-B9CB-464F114C64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495343-2CA5-49A8-AECC-B8FED3A2E9B1}"/>
              </a:ext>
            </a:extLst>
          </p:cNvPr>
          <p:cNvSpPr>
            <a:spLocks noGrp="1"/>
          </p:cNvSpPr>
          <p:nvPr>
            <p:ph type="dt" sz="half" idx="10"/>
          </p:nvPr>
        </p:nvSpPr>
        <p:spPr/>
        <p:txBody>
          <a:bodyPr/>
          <a:lstStyle/>
          <a:p>
            <a:fld id="{4ED932E7-F69D-4271-807F-A51F81B134E6}" type="datetimeFigureOut">
              <a:rPr lang="en-US" smtClean="0"/>
              <a:t>11/17/2022</a:t>
            </a:fld>
            <a:endParaRPr lang="en-US"/>
          </a:p>
        </p:txBody>
      </p:sp>
      <p:sp>
        <p:nvSpPr>
          <p:cNvPr id="5" name="Footer Placeholder 4">
            <a:extLst>
              <a:ext uri="{FF2B5EF4-FFF2-40B4-BE49-F238E27FC236}">
                <a16:creationId xmlns:a16="http://schemas.microsoft.com/office/drawing/2014/main" id="{4898AA1A-6B67-4EF4-9FDA-5A1E9DDC95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AE8365-9FAB-4029-B517-26F702FE5493}"/>
              </a:ext>
            </a:extLst>
          </p:cNvPr>
          <p:cNvSpPr>
            <a:spLocks noGrp="1"/>
          </p:cNvSpPr>
          <p:nvPr>
            <p:ph type="sldNum" sz="quarter" idx="12"/>
          </p:nvPr>
        </p:nvSpPr>
        <p:spPr/>
        <p:txBody>
          <a:bodyPr/>
          <a:lstStyle/>
          <a:p>
            <a:fld id="{6C06D9A4-7679-48DF-9D90-032F0FA51D7E}" type="slidenum">
              <a:rPr lang="en-US" smtClean="0"/>
              <a:t>‹#›</a:t>
            </a:fld>
            <a:endParaRPr lang="en-US"/>
          </a:p>
        </p:txBody>
      </p:sp>
    </p:spTree>
    <p:extLst>
      <p:ext uri="{BB962C8B-B14F-4D97-AF65-F5344CB8AC3E}">
        <p14:creationId xmlns:p14="http://schemas.microsoft.com/office/powerpoint/2010/main" val="31838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804C0D-582C-4DA2-8AC8-A1B4A9A67D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F851FE-4CF9-4DAC-8909-AAE18E3670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ED653E-9B17-433D-9677-AD2EEE8B1979}"/>
              </a:ext>
            </a:extLst>
          </p:cNvPr>
          <p:cNvSpPr>
            <a:spLocks noGrp="1"/>
          </p:cNvSpPr>
          <p:nvPr>
            <p:ph type="dt" sz="half" idx="10"/>
          </p:nvPr>
        </p:nvSpPr>
        <p:spPr/>
        <p:txBody>
          <a:bodyPr/>
          <a:lstStyle/>
          <a:p>
            <a:fld id="{4ED932E7-F69D-4271-807F-A51F81B134E6}" type="datetimeFigureOut">
              <a:rPr lang="en-US" smtClean="0"/>
              <a:t>11/17/2022</a:t>
            </a:fld>
            <a:endParaRPr lang="en-US"/>
          </a:p>
        </p:txBody>
      </p:sp>
      <p:sp>
        <p:nvSpPr>
          <p:cNvPr id="5" name="Footer Placeholder 4">
            <a:extLst>
              <a:ext uri="{FF2B5EF4-FFF2-40B4-BE49-F238E27FC236}">
                <a16:creationId xmlns:a16="http://schemas.microsoft.com/office/drawing/2014/main" id="{4D01A75A-C1DD-4B9F-9F9C-7DE21C0DEB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2F3C81-A6DA-4DA5-85F6-93914B47D22D}"/>
              </a:ext>
            </a:extLst>
          </p:cNvPr>
          <p:cNvSpPr>
            <a:spLocks noGrp="1"/>
          </p:cNvSpPr>
          <p:nvPr>
            <p:ph type="sldNum" sz="quarter" idx="12"/>
          </p:nvPr>
        </p:nvSpPr>
        <p:spPr/>
        <p:txBody>
          <a:bodyPr/>
          <a:lstStyle/>
          <a:p>
            <a:fld id="{6C06D9A4-7679-48DF-9D90-032F0FA51D7E}" type="slidenum">
              <a:rPr lang="en-US" smtClean="0"/>
              <a:t>‹#›</a:t>
            </a:fld>
            <a:endParaRPr lang="en-US"/>
          </a:p>
        </p:txBody>
      </p:sp>
    </p:spTree>
    <p:extLst>
      <p:ext uri="{BB962C8B-B14F-4D97-AF65-F5344CB8AC3E}">
        <p14:creationId xmlns:p14="http://schemas.microsoft.com/office/powerpoint/2010/main" val="3312991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2C8D7-37B7-4239-91C6-594477CBA8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42A497-BD47-41F6-9E7A-EE88E516B3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FFD209-5520-42DD-AB49-CCFB882F972E}"/>
              </a:ext>
            </a:extLst>
          </p:cNvPr>
          <p:cNvSpPr>
            <a:spLocks noGrp="1"/>
          </p:cNvSpPr>
          <p:nvPr>
            <p:ph type="dt" sz="half" idx="10"/>
          </p:nvPr>
        </p:nvSpPr>
        <p:spPr/>
        <p:txBody>
          <a:bodyPr/>
          <a:lstStyle/>
          <a:p>
            <a:fld id="{4ED932E7-F69D-4271-807F-A51F81B134E6}" type="datetimeFigureOut">
              <a:rPr lang="en-US" smtClean="0"/>
              <a:t>11/17/2022</a:t>
            </a:fld>
            <a:endParaRPr lang="en-US"/>
          </a:p>
        </p:txBody>
      </p:sp>
      <p:sp>
        <p:nvSpPr>
          <p:cNvPr id="5" name="Footer Placeholder 4">
            <a:extLst>
              <a:ext uri="{FF2B5EF4-FFF2-40B4-BE49-F238E27FC236}">
                <a16:creationId xmlns:a16="http://schemas.microsoft.com/office/drawing/2014/main" id="{65CECC16-4292-49A8-977A-061AACE78E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22000D-4183-4A39-B194-122F50928498}"/>
              </a:ext>
            </a:extLst>
          </p:cNvPr>
          <p:cNvSpPr>
            <a:spLocks noGrp="1"/>
          </p:cNvSpPr>
          <p:nvPr>
            <p:ph type="sldNum" sz="quarter" idx="12"/>
          </p:nvPr>
        </p:nvSpPr>
        <p:spPr/>
        <p:txBody>
          <a:bodyPr/>
          <a:lstStyle/>
          <a:p>
            <a:fld id="{6C06D9A4-7679-48DF-9D90-032F0FA51D7E}" type="slidenum">
              <a:rPr lang="en-US" smtClean="0"/>
              <a:t>‹#›</a:t>
            </a:fld>
            <a:endParaRPr lang="en-US"/>
          </a:p>
        </p:txBody>
      </p:sp>
    </p:spTree>
    <p:extLst>
      <p:ext uri="{BB962C8B-B14F-4D97-AF65-F5344CB8AC3E}">
        <p14:creationId xmlns:p14="http://schemas.microsoft.com/office/powerpoint/2010/main" val="354066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52DF-16B5-4A4C-A91B-E37334342F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18B38B-CB98-4DCD-8E1B-5967EFB4AD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8FECF3-CAB0-4172-8857-41E472BF55F4}"/>
              </a:ext>
            </a:extLst>
          </p:cNvPr>
          <p:cNvSpPr>
            <a:spLocks noGrp="1"/>
          </p:cNvSpPr>
          <p:nvPr>
            <p:ph type="dt" sz="half" idx="10"/>
          </p:nvPr>
        </p:nvSpPr>
        <p:spPr/>
        <p:txBody>
          <a:bodyPr/>
          <a:lstStyle/>
          <a:p>
            <a:fld id="{4ED932E7-F69D-4271-807F-A51F81B134E6}" type="datetimeFigureOut">
              <a:rPr lang="en-US" smtClean="0"/>
              <a:t>11/17/2022</a:t>
            </a:fld>
            <a:endParaRPr lang="en-US"/>
          </a:p>
        </p:txBody>
      </p:sp>
      <p:sp>
        <p:nvSpPr>
          <p:cNvPr id="5" name="Footer Placeholder 4">
            <a:extLst>
              <a:ext uri="{FF2B5EF4-FFF2-40B4-BE49-F238E27FC236}">
                <a16:creationId xmlns:a16="http://schemas.microsoft.com/office/drawing/2014/main" id="{C8F5F203-D5B1-4FED-BBA1-6E03A9A2A9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B17E86-031C-4A20-9F15-D1B8413B6902}"/>
              </a:ext>
            </a:extLst>
          </p:cNvPr>
          <p:cNvSpPr>
            <a:spLocks noGrp="1"/>
          </p:cNvSpPr>
          <p:nvPr>
            <p:ph type="sldNum" sz="quarter" idx="12"/>
          </p:nvPr>
        </p:nvSpPr>
        <p:spPr/>
        <p:txBody>
          <a:bodyPr/>
          <a:lstStyle/>
          <a:p>
            <a:fld id="{6C06D9A4-7679-48DF-9D90-032F0FA51D7E}" type="slidenum">
              <a:rPr lang="en-US" smtClean="0"/>
              <a:t>‹#›</a:t>
            </a:fld>
            <a:endParaRPr lang="en-US"/>
          </a:p>
        </p:txBody>
      </p:sp>
    </p:spTree>
    <p:extLst>
      <p:ext uri="{BB962C8B-B14F-4D97-AF65-F5344CB8AC3E}">
        <p14:creationId xmlns:p14="http://schemas.microsoft.com/office/powerpoint/2010/main" val="397815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D6052-8607-4FDB-989F-EBDBF6EAE1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65489C-2DE5-449C-9751-C0576D8993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18DA81-977C-4AED-84A3-7D901091D3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955A43-4982-44F3-A031-06BAE76CC25B}"/>
              </a:ext>
            </a:extLst>
          </p:cNvPr>
          <p:cNvSpPr>
            <a:spLocks noGrp="1"/>
          </p:cNvSpPr>
          <p:nvPr>
            <p:ph type="dt" sz="half" idx="10"/>
          </p:nvPr>
        </p:nvSpPr>
        <p:spPr/>
        <p:txBody>
          <a:bodyPr/>
          <a:lstStyle/>
          <a:p>
            <a:fld id="{4ED932E7-F69D-4271-807F-A51F81B134E6}" type="datetimeFigureOut">
              <a:rPr lang="en-US" smtClean="0"/>
              <a:t>11/17/2022</a:t>
            </a:fld>
            <a:endParaRPr lang="en-US"/>
          </a:p>
        </p:txBody>
      </p:sp>
      <p:sp>
        <p:nvSpPr>
          <p:cNvPr id="6" name="Footer Placeholder 5">
            <a:extLst>
              <a:ext uri="{FF2B5EF4-FFF2-40B4-BE49-F238E27FC236}">
                <a16:creationId xmlns:a16="http://schemas.microsoft.com/office/drawing/2014/main" id="{29254761-8EFF-4614-BB6B-F9DE850E79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8834AA-4E2D-4E27-BA48-CDE60AA9E7BC}"/>
              </a:ext>
            </a:extLst>
          </p:cNvPr>
          <p:cNvSpPr>
            <a:spLocks noGrp="1"/>
          </p:cNvSpPr>
          <p:nvPr>
            <p:ph type="sldNum" sz="quarter" idx="12"/>
          </p:nvPr>
        </p:nvSpPr>
        <p:spPr/>
        <p:txBody>
          <a:bodyPr/>
          <a:lstStyle/>
          <a:p>
            <a:fld id="{6C06D9A4-7679-48DF-9D90-032F0FA51D7E}" type="slidenum">
              <a:rPr lang="en-US" smtClean="0"/>
              <a:t>‹#›</a:t>
            </a:fld>
            <a:endParaRPr lang="en-US"/>
          </a:p>
        </p:txBody>
      </p:sp>
    </p:spTree>
    <p:extLst>
      <p:ext uri="{BB962C8B-B14F-4D97-AF65-F5344CB8AC3E}">
        <p14:creationId xmlns:p14="http://schemas.microsoft.com/office/powerpoint/2010/main" val="486560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7684C-4B9A-47F3-BE72-33FD81C7CC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1992ED-CB2C-4C68-B983-0F5F4F1B85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903446-24D3-49CB-911B-12AA79BB08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6EAB1D-4F93-48CA-AF38-5C393B7640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FFD93E-80AD-4196-8A86-B58E1E16EE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C9A053-D096-4343-82AF-B70C76334869}"/>
              </a:ext>
            </a:extLst>
          </p:cNvPr>
          <p:cNvSpPr>
            <a:spLocks noGrp="1"/>
          </p:cNvSpPr>
          <p:nvPr>
            <p:ph type="dt" sz="half" idx="10"/>
          </p:nvPr>
        </p:nvSpPr>
        <p:spPr/>
        <p:txBody>
          <a:bodyPr/>
          <a:lstStyle/>
          <a:p>
            <a:fld id="{4ED932E7-F69D-4271-807F-A51F81B134E6}" type="datetimeFigureOut">
              <a:rPr lang="en-US" smtClean="0"/>
              <a:t>11/17/2022</a:t>
            </a:fld>
            <a:endParaRPr lang="en-US"/>
          </a:p>
        </p:txBody>
      </p:sp>
      <p:sp>
        <p:nvSpPr>
          <p:cNvPr id="8" name="Footer Placeholder 7">
            <a:extLst>
              <a:ext uri="{FF2B5EF4-FFF2-40B4-BE49-F238E27FC236}">
                <a16:creationId xmlns:a16="http://schemas.microsoft.com/office/drawing/2014/main" id="{853C31CB-C7AF-4C8B-A2F3-56D1BA18F6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8BB26D-470B-4A1C-BC4C-F62AEE8FD542}"/>
              </a:ext>
            </a:extLst>
          </p:cNvPr>
          <p:cNvSpPr>
            <a:spLocks noGrp="1"/>
          </p:cNvSpPr>
          <p:nvPr>
            <p:ph type="sldNum" sz="quarter" idx="12"/>
          </p:nvPr>
        </p:nvSpPr>
        <p:spPr/>
        <p:txBody>
          <a:bodyPr/>
          <a:lstStyle/>
          <a:p>
            <a:fld id="{6C06D9A4-7679-48DF-9D90-032F0FA51D7E}" type="slidenum">
              <a:rPr lang="en-US" smtClean="0"/>
              <a:t>‹#›</a:t>
            </a:fld>
            <a:endParaRPr lang="en-US"/>
          </a:p>
        </p:txBody>
      </p:sp>
    </p:spTree>
    <p:extLst>
      <p:ext uri="{BB962C8B-B14F-4D97-AF65-F5344CB8AC3E}">
        <p14:creationId xmlns:p14="http://schemas.microsoft.com/office/powerpoint/2010/main" val="2725794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66E29-CAE6-4910-B9C4-C233460D45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CEF405-EF62-4410-86CC-97186B72706D}"/>
              </a:ext>
            </a:extLst>
          </p:cNvPr>
          <p:cNvSpPr>
            <a:spLocks noGrp="1"/>
          </p:cNvSpPr>
          <p:nvPr>
            <p:ph type="dt" sz="half" idx="10"/>
          </p:nvPr>
        </p:nvSpPr>
        <p:spPr/>
        <p:txBody>
          <a:bodyPr/>
          <a:lstStyle/>
          <a:p>
            <a:fld id="{4ED932E7-F69D-4271-807F-A51F81B134E6}" type="datetimeFigureOut">
              <a:rPr lang="en-US" smtClean="0"/>
              <a:t>11/17/2022</a:t>
            </a:fld>
            <a:endParaRPr lang="en-US"/>
          </a:p>
        </p:txBody>
      </p:sp>
      <p:sp>
        <p:nvSpPr>
          <p:cNvPr id="4" name="Footer Placeholder 3">
            <a:extLst>
              <a:ext uri="{FF2B5EF4-FFF2-40B4-BE49-F238E27FC236}">
                <a16:creationId xmlns:a16="http://schemas.microsoft.com/office/drawing/2014/main" id="{59087E83-A42C-4905-B9D1-DD0EB087C1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09F95A-B79C-4CB3-8BE8-EE071BF9953A}"/>
              </a:ext>
            </a:extLst>
          </p:cNvPr>
          <p:cNvSpPr>
            <a:spLocks noGrp="1"/>
          </p:cNvSpPr>
          <p:nvPr>
            <p:ph type="sldNum" sz="quarter" idx="12"/>
          </p:nvPr>
        </p:nvSpPr>
        <p:spPr/>
        <p:txBody>
          <a:bodyPr/>
          <a:lstStyle/>
          <a:p>
            <a:fld id="{6C06D9A4-7679-48DF-9D90-032F0FA51D7E}" type="slidenum">
              <a:rPr lang="en-US" smtClean="0"/>
              <a:t>‹#›</a:t>
            </a:fld>
            <a:endParaRPr lang="en-US"/>
          </a:p>
        </p:txBody>
      </p:sp>
    </p:spTree>
    <p:extLst>
      <p:ext uri="{BB962C8B-B14F-4D97-AF65-F5344CB8AC3E}">
        <p14:creationId xmlns:p14="http://schemas.microsoft.com/office/powerpoint/2010/main" val="2354093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F827B6-7B22-4386-8952-62D1452690D4}"/>
              </a:ext>
            </a:extLst>
          </p:cNvPr>
          <p:cNvSpPr>
            <a:spLocks noGrp="1"/>
          </p:cNvSpPr>
          <p:nvPr>
            <p:ph type="dt" sz="half" idx="10"/>
          </p:nvPr>
        </p:nvSpPr>
        <p:spPr/>
        <p:txBody>
          <a:bodyPr/>
          <a:lstStyle/>
          <a:p>
            <a:fld id="{4ED932E7-F69D-4271-807F-A51F81B134E6}" type="datetimeFigureOut">
              <a:rPr lang="en-US" smtClean="0"/>
              <a:t>11/17/2022</a:t>
            </a:fld>
            <a:endParaRPr lang="en-US"/>
          </a:p>
        </p:txBody>
      </p:sp>
      <p:sp>
        <p:nvSpPr>
          <p:cNvPr id="3" name="Footer Placeholder 2">
            <a:extLst>
              <a:ext uri="{FF2B5EF4-FFF2-40B4-BE49-F238E27FC236}">
                <a16:creationId xmlns:a16="http://schemas.microsoft.com/office/drawing/2014/main" id="{67470012-D75B-4BB8-98B2-578A8D8835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449AD9-961D-446C-B97C-6A4CFF3FBFB2}"/>
              </a:ext>
            </a:extLst>
          </p:cNvPr>
          <p:cNvSpPr>
            <a:spLocks noGrp="1"/>
          </p:cNvSpPr>
          <p:nvPr>
            <p:ph type="sldNum" sz="quarter" idx="12"/>
          </p:nvPr>
        </p:nvSpPr>
        <p:spPr/>
        <p:txBody>
          <a:bodyPr/>
          <a:lstStyle/>
          <a:p>
            <a:fld id="{6C06D9A4-7679-48DF-9D90-032F0FA51D7E}" type="slidenum">
              <a:rPr lang="en-US" smtClean="0"/>
              <a:t>‹#›</a:t>
            </a:fld>
            <a:endParaRPr lang="en-US"/>
          </a:p>
        </p:txBody>
      </p:sp>
    </p:spTree>
    <p:extLst>
      <p:ext uri="{BB962C8B-B14F-4D97-AF65-F5344CB8AC3E}">
        <p14:creationId xmlns:p14="http://schemas.microsoft.com/office/powerpoint/2010/main" val="806406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B4B49-2519-47C9-A07D-219D1AE4F7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C37142-C5E6-48CF-B5E9-89EBA35984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9B0CD6-DBE9-49B9-92FA-F8A3EAB52F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0C0BA5-DA84-4F7F-86ED-951EF2F25C52}"/>
              </a:ext>
            </a:extLst>
          </p:cNvPr>
          <p:cNvSpPr>
            <a:spLocks noGrp="1"/>
          </p:cNvSpPr>
          <p:nvPr>
            <p:ph type="dt" sz="half" idx="10"/>
          </p:nvPr>
        </p:nvSpPr>
        <p:spPr/>
        <p:txBody>
          <a:bodyPr/>
          <a:lstStyle/>
          <a:p>
            <a:fld id="{4ED932E7-F69D-4271-807F-A51F81B134E6}" type="datetimeFigureOut">
              <a:rPr lang="en-US" smtClean="0"/>
              <a:t>11/17/2022</a:t>
            </a:fld>
            <a:endParaRPr lang="en-US"/>
          </a:p>
        </p:txBody>
      </p:sp>
      <p:sp>
        <p:nvSpPr>
          <p:cNvPr id="6" name="Footer Placeholder 5">
            <a:extLst>
              <a:ext uri="{FF2B5EF4-FFF2-40B4-BE49-F238E27FC236}">
                <a16:creationId xmlns:a16="http://schemas.microsoft.com/office/drawing/2014/main" id="{16D94EF5-E158-4C57-A221-6F175035B3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7927E4-6CFA-4F85-824E-8BDA67C77758}"/>
              </a:ext>
            </a:extLst>
          </p:cNvPr>
          <p:cNvSpPr>
            <a:spLocks noGrp="1"/>
          </p:cNvSpPr>
          <p:nvPr>
            <p:ph type="sldNum" sz="quarter" idx="12"/>
          </p:nvPr>
        </p:nvSpPr>
        <p:spPr/>
        <p:txBody>
          <a:bodyPr/>
          <a:lstStyle/>
          <a:p>
            <a:fld id="{6C06D9A4-7679-48DF-9D90-032F0FA51D7E}" type="slidenum">
              <a:rPr lang="en-US" smtClean="0"/>
              <a:t>‹#›</a:t>
            </a:fld>
            <a:endParaRPr lang="en-US"/>
          </a:p>
        </p:txBody>
      </p:sp>
    </p:spTree>
    <p:extLst>
      <p:ext uri="{BB962C8B-B14F-4D97-AF65-F5344CB8AC3E}">
        <p14:creationId xmlns:p14="http://schemas.microsoft.com/office/powerpoint/2010/main" val="411864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7A0FA-08D5-4E45-9DA9-A4926CA7C7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1714E17-F9E0-48BA-B7F2-D0D845BFED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45D0DE-F0EE-48BF-B9E3-1A0F1F1BE6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D4A867-5315-477B-A615-DBF3A981C3DB}"/>
              </a:ext>
            </a:extLst>
          </p:cNvPr>
          <p:cNvSpPr>
            <a:spLocks noGrp="1"/>
          </p:cNvSpPr>
          <p:nvPr>
            <p:ph type="dt" sz="half" idx="10"/>
          </p:nvPr>
        </p:nvSpPr>
        <p:spPr/>
        <p:txBody>
          <a:bodyPr/>
          <a:lstStyle/>
          <a:p>
            <a:fld id="{4ED932E7-F69D-4271-807F-A51F81B134E6}" type="datetimeFigureOut">
              <a:rPr lang="en-US" smtClean="0"/>
              <a:t>11/17/2022</a:t>
            </a:fld>
            <a:endParaRPr lang="en-US"/>
          </a:p>
        </p:txBody>
      </p:sp>
      <p:sp>
        <p:nvSpPr>
          <p:cNvPr id="6" name="Footer Placeholder 5">
            <a:extLst>
              <a:ext uri="{FF2B5EF4-FFF2-40B4-BE49-F238E27FC236}">
                <a16:creationId xmlns:a16="http://schemas.microsoft.com/office/drawing/2014/main" id="{BFB0B8B1-AD41-4291-AD0B-E1A60BCA9F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B701C1-7D74-48D7-A36A-2BD4D7EC75E5}"/>
              </a:ext>
            </a:extLst>
          </p:cNvPr>
          <p:cNvSpPr>
            <a:spLocks noGrp="1"/>
          </p:cNvSpPr>
          <p:nvPr>
            <p:ph type="sldNum" sz="quarter" idx="12"/>
          </p:nvPr>
        </p:nvSpPr>
        <p:spPr/>
        <p:txBody>
          <a:bodyPr/>
          <a:lstStyle/>
          <a:p>
            <a:fld id="{6C06D9A4-7679-48DF-9D90-032F0FA51D7E}" type="slidenum">
              <a:rPr lang="en-US" smtClean="0"/>
              <a:t>‹#›</a:t>
            </a:fld>
            <a:endParaRPr lang="en-US"/>
          </a:p>
        </p:txBody>
      </p:sp>
    </p:spTree>
    <p:extLst>
      <p:ext uri="{BB962C8B-B14F-4D97-AF65-F5344CB8AC3E}">
        <p14:creationId xmlns:p14="http://schemas.microsoft.com/office/powerpoint/2010/main" val="2409758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4B6488-703B-41EC-A9D8-FF09042EAD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074241-119B-4931-ACF9-E434B29E48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8CBC82-8BE6-4524-8751-2113AB25A7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D932E7-F69D-4271-807F-A51F81B134E6}" type="datetimeFigureOut">
              <a:rPr lang="en-US" smtClean="0"/>
              <a:t>11/17/2022</a:t>
            </a:fld>
            <a:endParaRPr lang="en-US"/>
          </a:p>
        </p:txBody>
      </p:sp>
      <p:sp>
        <p:nvSpPr>
          <p:cNvPr id="5" name="Footer Placeholder 4">
            <a:extLst>
              <a:ext uri="{FF2B5EF4-FFF2-40B4-BE49-F238E27FC236}">
                <a16:creationId xmlns:a16="http://schemas.microsoft.com/office/drawing/2014/main" id="{03E86E9B-08F8-46E6-AFDB-5D9A5C8CF6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D7F65F-D84F-4D68-8539-1DF32F5EAD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06D9A4-7679-48DF-9D90-032F0FA51D7E}" type="slidenum">
              <a:rPr lang="en-US" smtClean="0"/>
              <a:t>‹#›</a:t>
            </a:fld>
            <a:endParaRPr lang="en-US"/>
          </a:p>
        </p:txBody>
      </p:sp>
    </p:spTree>
    <p:extLst>
      <p:ext uri="{BB962C8B-B14F-4D97-AF65-F5344CB8AC3E}">
        <p14:creationId xmlns:p14="http://schemas.microsoft.com/office/powerpoint/2010/main" val="1079584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cid:image001.jpg@01D68110.1AC953F0" TargetMode="External"/><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cid:image002.png@01D68110.1AC953F0" TargetMode="Externa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3A5D9-41A7-42CA-8EE5-25A8D368CB7C}"/>
              </a:ext>
            </a:extLst>
          </p:cNvPr>
          <p:cNvSpPr>
            <a:spLocks noGrp="1"/>
          </p:cNvSpPr>
          <p:nvPr>
            <p:ph type="ctrTitle"/>
          </p:nvPr>
        </p:nvSpPr>
        <p:spPr>
          <a:xfrm>
            <a:off x="861237" y="2302578"/>
            <a:ext cx="10526233" cy="2387600"/>
          </a:xfrm>
        </p:spPr>
        <p:txBody>
          <a:bodyPr>
            <a:normAutofit fontScale="90000"/>
          </a:bodyPr>
          <a:lstStyle/>
          <a:p>
            <a:r>
              <a:rPr lang="en-US" dirty="0"/>
              <a:t>Health Risk Assessment (HRA) </a:t>
            </a:r>
            <a:br>
              <a:rPr lang="en-US" dirty="0"/>
            </a:br>
            <a:r>
              <a:rPr lang="en-US" sz="4400" dirty="0"/>
              <a:t>(Health Assessment Tool – HAT)</a:t>
            </a:r>
            <a:br>
              <a:rPr lang="en-US" dirty="0"/>
            </a:br>
            <a:r>
              <a:rPr lang="en-US" dirty="0"/>
              <a:t>Completion upon Enrollment</a:t>
            </a:r>
            <a:br>
              <a:rPr lang="en-US" dirty="0"/>
            </a:br>
            <a:r>
              <a:rPr lang="en-US" dirty="0"/>
              <a:t>Sales Agent Incentive Program</a:t>
            </a:r>
          </a:p>
        </p:txBody>
      </p:sp>
      <p:sp>
        <p:nvSpPr>
          <p:cNvPr id="3" name="Subtitle 2">
            <a:extLst>
              <a:ext uri="{FF2B5EF4-FFF2-40B4-BE49-F238E27FC236}">
                <a16:creationId xmlns:a16="http://schemas.microsoft.com/office/drawing/2014/main" id="{87CC8C87-3424-4B69-BBB9-CA96D5098DD9}"/>
              </a:ext>
            </a:extLst>
          </p:cNvPr>
          <p:cNvSpPr>
            <a:spLocks noGrp="1"/>
          </p:cNvSpPr>
          <p:nvPr>
            <p:ph type="subTitle" idx="1"/>
          </p:nvPr>
        </p:nvSpPr>
        <p:spPr>
          <a:xfrm>
            <a:off x="1524000" y="5579696"/>
            <a:ext cx="9144000" cy="629720"/>
          </a:xfrm>
        </p:spPr>
        <p:txBody>
          <a:bodyPr/>
          <a:lstStyle/>
          <a:p>
            <a:r>
              <a:rPr lang="en-US" dirty="0"/>
              <a:t>How To Guide</a:t>
            </a:r>
          </a:p>
        </p:txBody>
      </p:sp>
    </p:spTree>
    <p:extLst>
      <p:ext uri="{BB962C8B-B14F-4D97-AF65-F5344CB8AC3E}">
        <p14:creationId xmlns:p14="http://schemas.microsoft.com/office/powerpoint/2010/main" val="1442243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3F4E091-F994-4F68-A25A-E4B496C575FA}"/>
              </a:ext>
            </a:extLst>
          </p:cNvPr>
          <p:cNvPicPr>
            <a:picLocks noChangeAspect="1"/>
          </p:cNvPicPr>
          <p:nvPr/>
        </p:nvPicPr>
        <p:blipFill>
          <a:blip r:embed="rId2"/>
          <a:stretch>
            <a:fillRect/>
          </a:stretch>
        </p:blipFill>
        <p:spPr>
          <a:xfrm>
            <a:off x="7005711" y="1729568"/>
            <a:ext cx="4758052" cy="4875213"/>
          </a:xfrm>
          <a:prstGeom prst="rect">
            <a:avLst/>
          </a:prstGeom>
        </p:spPr>
      </p:pic>
      <p:sp>
        <p:nvSpPr>
          <p:cNvPr id="5" name="Title 1">
            <a:extLst>
              <a:ext uri="{FF2B5EF4-FFF2-40B4-BE49-F238E27FC236}">
                <a16:creationId xmlns:a16="http://schemas.microsoft.com/office/drawing/2014/main" id="{32A9F8F4-E638-44CF-B6DA-D725FD101C90}"/>
              </a:ext>
            </a:extLst>
          </p:cNvPr>
          <p:cNvSpPr>
            <a:spLocks noGrp="1"/>
          </p:cNvSpPr>
          <p:nvPr>
            <p:ph type="title"/>
          </p:nvPr>
        </p:nvSpPr>
        <p:spPr>
          <a:xfrm>
            <a:off x="838200" y="365125"/>
            <a:ext cx="10515600" cy="1325563"/>
          </a:xfrm>
        </p:spPr>
        <p:txBody>
          <a:bodyPr/>
          <a:lstStyle/>
          <a:p>
            <a:r>
              <a:rPr lang="en-US" dirty="0"/>
              <a:t>Application Signature Page</a:t>
            </a:r>
          </a:p>
        </p:txBody>
      </p:sp>
      <p:sp>
        <p:nvSpPr>
          <p:cNvPr id="7" name="Content Placeholder 2">
            <a:extLst>
              <a:ext uri="{FF2B5EF4-FFF2-40B4-BE49-F238E27FC236}">
                <a16:creationId xmlns:a16="http://schemas.microsoft.com/office/drawing/2014/main" id="{11763DA3-09E6-4C9B-886A-16BB690382D3}"/>
              </a:ext>
            </a:extLst>
          </p:cNvPr>
          <p:cNvSpPr txBox="1">
            <a:spLocks/>
          </p:cNvSpPr>
          <p:nvPr/>
        </p:nvSpPr>
        <p:spPr>
          <a:xfrm>
            <a:off x="838200" y="1825625"/>
            <a:ext cx="5942428" cy="47791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Once application is completed, the signature page will appear for the enrollee to sign the application.</a:t>
            </a:r>
          </a:p>
          <a:p>
            <a:pPr marL="0" indent="0">
              <a:buNone/>
            </a:pPr>
            <a:endParaRPr lang="en-US" sz="2400" dirty="0"/>
          </a:p>
          <a:p>
            <a:r>
              <a:rPr lang="en-US" sz="2400" dirty="0"/>
              <a:t>Once enrollee signs, click “Submit” to submit the application.</a:t>
            </a:r>
          </a:p>
          <a:p>
            <a:endParaRPr lang="en-US" sz="2400" dirty="0"/>
          </a:p>
          <a:p>
            <a:r>
              <a:rPr lang="en-US" sz="2400" dirty="0"/>
              <a:t>It is important that the entire application be complete (including signature) prior to moving forward offering to assist the enrollee in completing the HRA/HAT.</a:t>
            </a:r>
          </a:p>
        </p:txBody>
      </p:sp>
      <p:sp>
        <p:nvSpPr>
          <p:cNvPr id="9" name="Rectangle 8">
            <a:extLst>
              <a:ext uri="{FF2B5EF4-FFF2-40B4-BE49-F238E27FC236}">
                <a16:creationId xmlns:a16="http://schemas.microsoft.com/office/drawing/2014/main" id="{34ADF191-EBF2-42F8-BFB2-48764ED06253}"/>
              </a:ext>
            </a:extLst>
          </p:cNvPr>
          <p:cNvSpPr/>
          <p:nvPr/>
        </p:nvSpPr>
        <p:spPr>
          <a:xfrm>
            <a:off x="7829842" y="5655823"/>
            <a:ext cx="2763129" cy="393285"/>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2932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C0629-746D-4A6E-AD35-6DCFD3CD6691}"/>
              </a:ext>
            </a:extLst>
          </p:cNvPr>
          <p:cNvSpPr>
            <a:spLocks noGrp="1"/>
          </p:cNvSpPr>
          <p:nvPr>
            <p:ph type="title"/>
          </p:nvPr>
        </p:nvSpPr>
        <p:spPr/>
        <p:txBody>
          <a:bodyPr/>
          <a:lstStyle/>
          <a:p>
            <a:r>
              <a:rPr lang="en-US" dirty="0"/>
              <a:t>HRA/HAT Opt-In/Opt-Out Message</a:t>
            </a:r>
          </a:p>
        </p:txBody>
      </p:sp>
      <p:sp>
        <p:nvSpPr>
          <p:cNvPr id="7" name="Content Placeholder 2">
            <a:extLst>
              <a:ext uri="{FF2B5EF4-FFF2-40B4-BE49-F238E27FC236}">
                <a16:creationId xmlns:a16="http://schemas.microsoft.com/office/drawing/2014/main" id="{D1C97285-E35B-4929-8A33-13595088EE44}"/>
              </a:ext>
            </a:extLst>
          </p:cNvPr>
          <p:cNvSpPr txBox="1">
            <a:spLocks/>
          </p:cNvSpPr>
          <p:nvPr/>
        </p:nvSpPr>
        <p:spPr>
          <a:xfrm>
            <a:off x="838199" y="1578402"/>
            <a:ext cx="4422913" cy="491447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Once application has been submitted, the Medicare HRA/HAT Form Opt-In/Opt-Out Message is displayed.</a:t>
            </a:r>
          </a:p>
          <a:p>
            <a:pPr marL="0" indent="0">
              <a:buNone/>
            </a:pPr>
            <a:endParaRPr lang="en-US" dirty="0"/>
          </a:p>
          <a:p>
            <a:r>
              <a:rPr lang="en-US" dirty="0"/>
              <a:t>Language indicates that the HRA/HAT completion/responses does not affect enrollment decision or benefits.  Enrollees can elect not to complete the HRA/HAT with the sales agent.</a:t>
            </a:r>
          </a:p>
        </p:txBody>
      </p:sp>
      <p:pic>
        <p:nvPicPr>
          <p:cNvPr id="8" name="Picture 7">
            <a:extLst>
              <a:ext uri="{FF2B5EF4-FFF2-40B4-BE49-F238E27FC236}">
                <a16:creationId xmlns:a16="http://schemas.microsoft.com/office/drawing/2014/main" id="{C3A79B18-DD77-411B-A6CF-7A57B380F26D}"/>
              </a:ext>
            </a:extLst>
          </p:cNvPr>
          <p:cNvPicPr>
            <a:picLocks noChangeAspect="1"/>
          </p:cNvPicPr>
          <p:nvPr/>
        </p:nvPicPr>
        <p:blipFill>
          <a:blip r:embed="rId2"/>
          <a:stretch>
            <a:fillRect/>
          </a:stretch>
        </p:blipFill>
        <p:spPr>
          <a:xfrm>
            <a:off x="5804864" y="1578402"/>
            <a:ext cx="5752537" cy="4914473"/>
          </a:xfrm>
          <a:prstGeom prst="rect">
            <a:avLst/>
          </a:prstGeom>
        </p:spPr>
      </p:pic>
    </p:spTree>
    <p:extLst>
      <p:ext uri="{BB962C8B-B14F-4D97-AF65-F5344CB8AC3E}">
        <p14:creationId xmlns:p14="http://schemas.microsoft.com/office/powerpoint/2010/main" val="3360856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C0629-746D-4A6E-AD35-6DCFD3CD6691}"/>
              </a:ext>
            </a:extLst>
          </p:cNvPr>
          <p:cNvSpPr>
            <a:spLocks noGrp="1"/>
          </p:cNvSpPr>
          <p:nvPr>
            <p:ph type="title"/>
          </p:nvPr>
        </p:nvSpPr>
        <p:spPr/>
        <p:txBody>
          <a:bodyPr/>
          <a:lstStyle/>
          <a:p>
            <a:r>
              <a:rPr lang="en-US" dirty="0"/>
              <a:t>HRA/HAT – Opt-Out</a:t>
            </a:r>
          </a:p>
        </p:txBody>
      </p:sp>
      <p:sp>
        <p:nvSpPr>
          <p:cNvPr id="7" name="Content Placeholder 2">
            <a:extLst>
              <a:ext uri="{FF2B5EF4-FFF2-40B4-BE49-F238E27FC236}">
                <a16:creationId xmlns:a16="http://schemas.microsoft.com/office/drawing/2014/main" id="{D1C97285-E35B-4929-8A33-13595088EE44}"/>
              </a:ext>
            </a:extLst>
          </p:cNvPr>
          <p:cNvSpPr txBox="1">
            <a:spLocks/>
          </p:cNvSpPr>
          <p:nvPr/>
        </p:nvSpPr>
        <p:spPr>
          <a:xfrm>
            <a:off x="838199" y="1578403"/>
            <a:ext cx="4422913" cy="10641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If enrollee does not want to participate in completing the HAT, click “Cancel”</a:t>
            </a:r>
          </a:p>
        </p:txBody>
      </p:sp>
      <p:pic>
        <p:nvPicPr>
          <p:cNvPr id="8" name="Picture 7">
            <a:extLst>
              <a:ext uri="{FF2B5EF4-FFF2-40B4-BE49-F238E27FC236}">
                <a16:creationId xmlns:a16="http://schemas.microsoft.com/office/drawing/2014/main" id="{C3A79B18-DD77-411B-A6CF-7A57B380F26D}"/>
              </a:ext>
            </a:extLst>
          </p:cNvPr>
          <p:cNvPicPr>
            <a:picLocks noChangeAspect="1"/>
          </p:cNvPicPr>
          <p:nvPr/>
        </p:nvPicPr>
        <p:blipFill>
          <a:blip r:embed="rId2"/>
          <a:stretch>
            <a:fillRect/>
          </a:stretch>
        </p:blipFill>
        <p:spPr>
          <a:xfrm>
            <a:off x="693160" y="2784697"/>
            <a:ext cx="4340533" cy="3708178"/>
          </a:xfrm>
          <a:prstGeom prst="rect">
            <a:avLst/>
          </a:prstGeom>
        </p:spPr>
      </p:pic>
      <p:sp>
        <p:nvSpPr>
          <p:cNvPr id="3" name="Rectangle 2">
            <a:extLst>
              <a:ext uri="{FF2B5EF4-FFF2-40B4-BE49-F238E27FC236}">
                <a16:creationId xmlns:a16="http://schemas.microsoft.com/office/drawing/2014/main" id="{94D5757C-167E-44CC-BA8B-C38A6F9191F0}"/>
              </a:ext>
            </a:extLst>
          </p:cNvPr>
          <p:cNvSpPr/>
          <p:nvPr/>
        </p:nvSpPr>
        <p:spPr>
          <a:xfrm>
            <a:off x="2139266" y="4638786"/>
            <a:ext cx="724160" cy="222245"/>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a:extLst>
              <a:ext uri="{FF2B5EF4-FFF2-40B4-BE49-F238E27FC236}">
                <a16:creationId xmlns:a16="http://schemas.microsoft.com/office/drawing/2014/main" id="{97CE2D33-5288-4E5F-B6E1-970A008738B4}"/>
              </a:ext>
            </a:extLst>
          </p:cNvPr>
          <p:cNvSpPr txBox="1">
            <a:spLocks/>
          </p:cNvSpPr>
          <p:nvPr/>
        </p:nvSpPr>
        <p:spPr>
          <a:xfrm>
            <a:off x="5830957" y="1585030"/>
            <a:ext cx="6056243" cy="49144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The Application Number/Confirmation Number page will then appear with the message “You have elected to Opt-Out of completing the Health Assessment Tool at this time”.  Process is complete. Please remind the enrollee that the HAT will be offered again in the future.</a:t>
            </a:r>
          </a:p>
        </p:txBody>
      </p:sp>
      <p:pic>
        <p:nvPicPr>
          <p:cNvPr id="11" name="Picture 10">
            <a:extLst>
              <a:ext uri="{FF2B5EF4-FFF2-40B4-BE49-F238E27FC236}">
                <a16:creationId xmlns:a16="http://schemas.microsoft.com/office/drawing/2014/main" id="{951B816A-3C25-4067-A42A-292148E66F9F}"/>
              </a:ext>
            </a:extLst>
          </p:cNvPr>
          <p:cNvPicPr>
            <a:picLocks noChangeAspect="1"/>
          </p:cNvPicPr>
          <p:nvPr/>
        </p:nvPicPr>
        <p:blipFill>
          <a:blip r:embed="rId3"/>
          <a:stretch>
            <a:fillRect/>
          </a:stretch>
        </p:blipFill>
        <p:spPr>
          <a:xfrm>
            <a:off x="6838626" y="3321279"/>
            <a:ext cx="3940594" cy="3259096"/>
          </a:xfrm>
          <a:prstGeom prst="rect">
            <a:avLst/>
          </a:prstGeom>
        </p:spPr>
      </p:pic>
    </p:spTree>
    <p:extLst>
      <p:ext uri="{BB962C8B-B14F-4D97-AF65-F5344CB8AC3E}">
        <p14:creationId xmlns:p14="http://schemas.microsoft.com/office/powerpoint/2010/main" val="2317965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C0629-746D-4A6E-AD35-6DCFD3CD6691}"/>
              </a:ext>
            </a:extLst>
          </p:cNvPr>
          <p:cNvSpPr>
            <a:spLocks noGrp="1"/>
          </p:cNvSpPr>
          <p:nvPr>
            <p:ph type="title"/>
          </p:nvPr>
        </p:nvSpPr>
        <p:spPr/>
        <p:txBody>
          <a:bodyPr/>
          <a:lstStyle/>
          <a:p>
            <a:r>
              <a:rPr lang="en-US" dirty="0"/>
              <a:t>HRA/HAT – </a:t>
            </a:r>
            <a:r>
              <a:rPr lang="en-US" dirty="0" err="1"/>
              <a:t>Opt</a:t>
            </a:r>
            <a:r>
              <a:rPr lang="en-US" dirty="0"/>
              <a:t> In</a:t>
            </a:r>
          </a:p>
        </p:txBody>
      </p:sp>
      <p:sp>
        <p:nvSpPr>
          <p:cNvPr id="3" name="Content Placeholder 2">
            <a:extLst>
              <a:ext uri="{FF2B5EF4-FFF2-40B4-BE49-F238E27FC236}">
                <a16:creationId xmlns:a16="http://schemas.microsoft.com/office/drawing/2014/main" id="{FAD478FA-3478-4F6E-9FFB-85F6A977A1DC}"/>
              </a:ext>
            </a:extLst>
          </p:cNvPr>
          <p:cNvSpPr txBox="1">
            <a:spLocks/>
          </p:cNvSpPr>
          <p:nvPr/>
        </p:nvSpPr>
        <p:spPr>
          <a:xfrm>
            <a:off x="838199" y="1578402"/>
            <a:ext cx="10515600" cy="49144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If enrollee does want to participate in completing the HRA/HAT, click “Opt-In”</a:t>
            </a:r>
          </a:p>
        </p:txBody>
      </p:sp>
      <p:pic>
        <p:nvPicPr>
          <p:cNvPr id="4" name="Picture 3">
            <a:extLst>
              <a:ext uri="{FF2B5EF4-FFF2-40B4-BE49-F238E27FC236}">
                <a16:creationId xmlns:a16="http://schemas.microsoft.com/office/drawing/2014/main" id="{E1ED0775-3A6B-49FE-87CF-1F25C16AF0E6}"/>
              </a:ext>
            </a:extLst>
          </p:cNvPr>
          <p:cNvPicPr>
            <a:picLocks noChangeAspect="1"/>
          </p:cNvPicPr>
          <p:nvPr/>
        </p:nvPicPr>
        <p:blipFill>
          <a:blip r:embed="rId2"/>
          <a:stretch>
            <a:fillRect/>
          </a:stretch>
        </p:blipFill>
        <p:spPr>
          <a:xfrm>
            <a:off x="3641116" y="2339018"/>
            <a:ext cx="4909767" cy="4194483"/>
          </a:xfrm>
          <a:prstGeom prst="rect">
            <a:avLst/>
          </a:prstGeom>
        </p:spPr>
      </p:pic>
      <p:sp>
        <p:nvSpPr>
          <p:cNvPr id="6" name="Rectangle 5">
            <a:extLst>
              <a:ext uri="{FF2B5EF4-FFF2-40B4-BE49-F238E27FC236}">
                <a16:creationId xmlns:a16="http://schemas.microsoft.com/office/drawing/2014/main" id="{3C97BA50-8B3B-4E34-93A2-8BF247C962CD}"/>
              </a:ext>
            </a:extLst>
          </p:cNvPr>
          <p:cNvSpPr/>
          <p:nvPr/>
        </p:nvSpPr>
        <p:spPr>
          <a:xfrm>
            <a:off x="6053795" y="4398871"/>
            <a:ext cx="811238" cy="274177"/>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1005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C0629-746D-4A6E-AD35-6DCFD3CD6691}"/>
              </a:ext>
            </a:extLst>
          </p:cNvPr>
          <p:cNvSpPr>
            <a:spLocks noGrp="1"/>
          </p:cNvSpPr>
          <p:nvPr>
            <p:ph type="title"/>
          </p:nvPr>
        </p:nvSpPr>
        <p:spPr/>
        <p:txBody>
          <a:bodyPr/>
          <a:lstStyle/>
          <a:p>
            <a:r>
              <a:rPr lang="en-US" dirty="0"/>
              <a:t>HRA/HAT Form</a:t>
            </a:r>
          </a:p>
        </p:txBody>
      </p:sp>
      <p:sp>
        <p:nvSpPr>
          <p:cNvPr id="18" name="Content Placeholder 2">
            <a:extLst>
              <a:ext uri="{FF2B5EF4-FFF2-40B4-BE49-F238E27FC236}">
                <a16:creationId xmlns:a16="http://schemas.microsoft.com/office/drawing/2014/main" id="{2D3CD6EF-54A2-4485-AA14-07D7A6DE31F1}"/>
              </a:ext>
            </a:extLst>
          </p:cNvPr>
          <p:cNvSpPr txBox="1">
            <a:spLocks/>
          </p:cNvSpPr>
          <p:nvPr/>
        </p:nvSpPr>
        <p:spPr>
          <a:xfrm>
            <a:off x="5106571" y="1585031"/>
            <a:ext cx="6780629" cy="49078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HRA/HAT form will then open with enrollee data populated from the application.  </a:t>
            </a:r>
          </a:p>
          <a:p>
            <a:pPr marL="0" indent="0">
              <a:buNone/>
            </a:pPr>
            <a:endParaRPr lang="en-US" dirty="0"/>
          </a:p>
          <a:p>
            <a:r>
              <a:rPr lang="en-US" dirty="0"/>
              <a:t>There are 36 questions in total for enrollees to complete.</a:t>
            </a:r>
          </a:p>
          <a:p>
            <a:pPr marL="0" indent="0">
              <a:buNone/>
            </a:pPr>
            <a:endParaRPr lang="en-US" dirty="0"/>
          </a:p>
          <a:p>
            <a:r>
              <a:rPr lang="en-US" dirty="0"/>
              <a:t>Click “Next” when enrollee has completed the questions.</a:t>
            </a:r>
          </a:p>
        </p:txBody>
      </p:sp>
      <p:pic>
        <p:nvPicPr>
          <p:cNvPr id="19" name="Picture 18">
            <a:extLst>
              <a:ext uri="{FF2B5EF4-FFF2-40B4-BE49-F238E27FC236}">
                <a16:creationId xmlns:a16="http://schemas.microsoft.com/office/drawing/2014/main" id="{894C72DC-4469-43A1-AB67-AE819D177BC6}"/>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57786" y="1772090"/>
            <a:ext cx="4495800" cy="1520190"/>
          </a:xfrm>
          <a:prstGeom prst="rect">
            <a:avLst/>
          </a:prstGeom>
          <a:noFill/>
          <a:ln>
            <a:noFill/>
          </a:ln>
        </p:spPr>
      </p:pic>
      <p:pic>
        <p:nvPicPr>
          <p:cNvPr id="20" name="Picture 19">
            <a:extLst>
              <a:ext uri="{FF2B5EF4-FFF2-40B4-BE49-F238E27FC236}">
                <a16:creationId xmlns:a16="http://schemas.microsoft.com/office/drawing/2014/main" id="{5F4B7B41-DE5C-414E-A974-52C57199F321}"/>
              </a:ext>
            </a:extLst>
          </p:cNvPr>
          <p:cNvPicPr/>
          <p:nvPr/>
        </p:nvPicPr>
        <p:blipFill rotWithShape="1">
          <a:blip r:embed="rId4" r:link="rId5">
            <a:extLst>
              <a:ext uri="{28A0092B-C50C-407E-A947-70E740481C1C}">
                <a14:useLocalDpi xmlns:a14="http://schemas.microsoft.com/office/drawing/2010/main" val="0"/>
              </a:ext>
            </a:extLst>
          </a:blip>
          <a:srcRect b="22762"/>
          <a:stretch>
            <a:fillRect/>
          </a:stretch>
        </p:blipFill>
        <p:spPr bwMode="auto">
          <a:xfrm>
            <a:off x="421591" y="3373682"/>
            <a:ext cx="4531995" cy="26955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10389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DD6CA1A-D67C-43C7-AC48-29A694E43E10}"/>
              </a:ext>
            </a:extLst>
          </p:cNvPr>
          <p:cNvPicPr/>
          <p:nvPr/>
        </p:nvPicPr>
        <p:blipFill rotWithShape="1">
          <a:blip r:embed="rId2"/>
          <a:srcRect b="7543"/>
          <a:stretch/>
        </p:blipFill>
        <p:spPr>
          <a:xfrm>
            <a:off x="613305" y="3553325"/>
            <a:ext cx="10965387" cy="3086018"/>
          </a:xfrm>
          <a:prstGeom prst="rect">
            <a:avLst/>
          </a:prstGeom>
        </p:spPr>
      </p:pic>
      <p:sp>
        <p:nvSpPr>
          <p:cNvPr id="2" name="Title 1">
            <a:extLst>
              <a:ext uri="{FF2B5EF4-FFF2-40B4-BE49-F238E27FC236}">
                <a16:creationId xmlns:a16="http://schemas.microsoft.com/office/drawing/2014/main" id="{B9BC0629-746D-4A6E-AD35-6DCFD3CD6691}"/>
              </a:ext>
            </a:extLst>
          </p:cNvPr>
          <p:cNvSpPr>
            <a:spLocks noGrp="1"/>
          </p:cNvSpPr>
          <p:nvPr>
            <p:ph type="title"/>
          </p:nvPr>
        </p:nvSpPr>
        <p:spPr/>
        <p:txBody>
          <a:bodyPr>
            <a:normAutofit/>
          </a:bodyPr>
          <a:lstStyle/>
          <a:p>
            <a:r>
              <a:rPr lang="en-US" sz="4000" dirty="0"/>
              <a:t>HRA/HAT – Release of Information/Submission</a:t>
            </a:r>
          </a:p>
        </p:txBody>
      </p:sp>
      <p:sp>
        <p:nvSpPr>
          <p:cNvPr id="3" name="Content Placeholder 2">
            <a:extLst>
              <a:ext uri="{FF2B5EF4-FFF2-40B4-BE49-F238E27FC236}">
                <a16:creationId xmlns:a16="http://schemas.microsoft.com/office/drawing/2014/main" id="{FAD478FA-3478-4F6E-9FFB-85F6A977A1DC}"/>
              </a:ext>
            </a:extLst>
          </p:cNvPr>
          <p:cNvSpPr txBox="1">
            <a:spLocks/>
          </p:cNvSpPr>
          <p:nvPr/>
        </p:nvSpPr>
        <p:spPr>
          <a:xfrm>
            <a:off x="838199" y="1578402"/>
            <a:ext cx="10515600" cy="49144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3C97BA50-8B3B-4E34-93A2-8BF247C962CD}"/>
              </a:ext>
            </a:extLst>
          </p:cNvPr>
          <p:cNvSpPr/>
          <p:nvPr/>
        </p:nvSpPr>
        <p:spPr>
          <a:xfrm>
            <a:off x="613305" y="5071887"/>
            <a:ext cx="5747738" cy="1408429"/>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448A996A-1C5A-409F-B7DA-2960F168C510}"/>
              </a:ext>
            </a:extLst>
          </p:cNvPr>
          <p:cNvSpPr txBox="1">
            <a:spLocks/>
          </p:cNvSpPr>
          <p:nvPr/>
        </p:nvSpPr>
        <p:spPr>
          <a:xfrm>
            <a:off x="838198" y="1677436"/>
            <a:ext cx="10515600" cy="49144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Enrollee will need to select “I Agree” and sign the Release of Information to submit the HRA/HAT.</a:t>
            </a:r>
          </a:p>
          <a:p>
            <a:r>
              <a:rPr lang="en-US" dirty="0"/>
              <a:t>If enrollee decides to back out and selects “I Disagree”, HRA/HAT will </a:t>
            </a:r>
            <a:r>
              <a:rPr lang="en-US" u="sng" dirty="0"/>
              <a:t>NOT</a:t>
            </a:r>
            <a:r>
              <a:rPr lang="en-US" dirty="0"/>
              <a:t> be submitted.</a:t>
            </a:r>
          </a:p>
          <a:p>
            <a:pPr marL="0" indent="0">
              <a:buNone/>
            </a:pPr>
            <a:endParaRPr lang="en-US" dirty="0"/>
          </a:p>
        </p:txBody>
      </p:sp>
    </p:spTree>
    <p:extLst>
      <p:ext uri="{BB962C8B-B14F-4D97-AF65-F5344CB8AC3E}">
        <p14:creationId xmlns:p14="http://schemas.microsoft.com/office/powerpoint/2010/main" val="371580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C0629-746D-4A6E-AD35-6DCFD3CD6691}"/>
              </a:ext>
            </a:extLst>
          </p:cNvPr>
          <p:cNvSpPr>
            <a:spLocks noGrp="1"/>
          </p:cNvSpPr>
          <p:nvPr>
            <p:ph type="title"/>
          </p:nvPr>
        </p:nvSpPr>
        <p:spPr/>
        <p:txBody>
          <a:bodyPr/>
          <a:lstStyle/>
          <a:p>
            <a:r>
              <a:rPr lang="en-US" dirty="0"/>
              <a:t>HRA/HAT – Confirmation Page</a:t>
            </a:r>
          </a:p>
        </p:txBody>
      </p:sp>
      <p:sp>
        <p:nvSpPr>
          <p:cNvPr id="3" name="Content Placeholder 2">
            <a:extLst>
              <a:ext uri="{FF2B5EF4-FFF2-40B4-BE49-F238E27FC236}">
                <a16:creationId xmlns:a16="http://schemas.microsoft.com/office/drawing/2014/main" id="{FAD478FA-3478-4F6E-9FFB-85F6A977A1DC}"/>
              </a:ext>
            </a:extLst>
          </p:cNvPr>
          <p:cNvSpPr txBox="1">
            <a:spLocks/>
          </p:cNvSpPr>
          <p:nvPr/>
        </p:nvSpPr>
        <p:spPr>
          <a:xfrm>
            <a:off x="838199" y="1578402"/>
            <a:ext cx="10515600" cy="49144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dirty="0"/>
              <a:t>The Application Number/Confirmation Number page will then appear with the message “Thank You for completing the Health Assessment Tool”.  Process is complete.</a:t>
            </a:r>
          </a:p>
        </p:txBody>
      </p:sp>
      <p:pic>
        <p:nvPicPr>
          <p:cNvPr id="5" name="Picture 4">
            <a:extLst>
              <a:ext uri="{FF2B5EF4-FFF2-40B4-BE49-F238E27FC236}">
                <a16:creationId xmlns:a16="http://schemas.microsoft.com/office/drawing/2014/main" id="{437A5C5B-3060-4C16-8661-685EF1BAF5F2}"/>
              </a:ext>
            </a:extLst>
          </p:cNvPr>
          <p:cNvPicPr>
            <a:picLocks noChangeAspect="1"/>
          </p:cNvPicPr>
          <p:nvPr/>
        </p:nvPicPr>
        <p:blipFill>
          <a:blip r:embed="rId2"/>
          <a:stretch>
            <a:fillRect/>
          </a:stretch>
        </p:blipFill>
        <p:spPr>
          <a:xfrm>
            <a:off x="3099938" y="2903965"/>
            <a:ext cx="5708272" cy="3821539"/>
          </a:xfrm>
          <a:prstGeom prst="rect">
            <a:avLst/>
          </a:prstGeom>
        </p:spPr>
      </p:pic>
    </p:spTree>
    <p:extLst>
      <p:ext uri="{BB962C8B-B14F-4D97-AF65-F5344CB8AC3E}">
        <p14:creationId xmlns:p14="http://schemas.microsoft.com/office/powerpoint/2010/main" val="2282812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C0629-746D-4A6E-AD35-6DCFD3CD6691}"/>
              </a:ext>
            </a:extLst>
          </p:cNvPr>
          <p:cNvSpPr>
            <a:spLocks noGrp="1"/>
          </p:cNvSpPr>
          <p:nvPr>
            <p:ph type="title"/>
          </p:nvPr>
        </p:nvSpPr>
        <p:spPr/>
        <p:txBody>
          <a:bodyPr/>
          <a:lstStyle/>
          <a:p>
            <a:r>
              <a:rPr lang="en-US" dirty="0"/>
              <a:t>Search for Completed HRA/HATs</a:t>
            </a:r>
          </a:p>
        </p:txBody>
      </p:sp>
      <p:sp>
        <p:nvSpPr>
          <p:cNvPr id="3" name="Content Placeholder 2">
            <a:extLst>
              <a:ext uri="{FF2B5EF4-FFF2-40B4-BE49-F238E27FC236}">
                <a16:creationId xmlns:a16="http://schemas.microsoft.com/office/drawing/2014/main" id="{FAD478FA-3478-4F6E-9FFB-85F6A977A1DC}"/>
              </a:ext>
            </a:extLst>
          </p:cNvPr>
          <p:cNvSpPr txBox="1">
            <a:spLocks/>
          </p:cNvSpPr>
          <p:nvPr/>
        </p:nvSpPr>
        <p:spPr>
          <a:xfrm>
            <a:off x="838199" y="1578402"/>
            <a:ext cx="10515600" cy="49144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If you would like to search for your completed HATs, in the Online Enrollment Application screen select “Search your HAT”</a:t>
            </a:r>
          </a:p>
        </p:txBody>
      </p:sp>
      <p:pic>
        <p:nvPicPr>
          <p:cNvPr id="5" name="Picture 4">
            <a:extLst>
              <a:ext uri="{FF2B5EF4-FFF2-40B4-BE49-F238E27FC236}">
                <a16:creationId xmlns:a16="http://schemas.microsoft.com/office/drawing/2014/main" id="{098675E5-CE92-48FD-BBFF-2730F01E5830}"/>
              </a:ext>
            </a:extLst>
          </p:cNvPr>
          <p:cNvPicPr>
            <a:picLocks noChangeAspect="1"/>
          </p:cNvPicPr>
          <p:nvPr/>
        </p:nvPicPr>
        <p:blipFill>
          <a:blip r:embed="rId2"/>
          <a:stretch>
            <a:fillRect/>
          </a:stretch>
        </p:blipFill>
        <p:spPr>
          <a:xfrm>
            <a:off x="3245207" y="2609360"/>
            <a:ext cx="5701583" cy="4142935"/>
          </a:xfrm>
          <a:prstGeom prst="rect">
            <a:avLst/>
          </a:prstGeom>
        </p:spPr>
      </p:pic>
      <p:sp>
        <p:nvSpPr>
          <p:cNvPr id="8" name="Rectangle 7">
            <a:extLst>
              <a:ext uri="{FF2B5EF4-FFF2-40B4-BE49-F238E27FC236}">
                <a16:creationId xmlns:a16="http://schemas.microsoft.com/office/drawing/2014/main" id="{F5AA5683-BDC6-4307-BC38-F42E16E1B6DD}"/>
              </a:ext>
            </a:extLst>
          </p:cNvPr>
          <p:cNvSpPr/>
          <p:nvPr/>
        </p:nvSpPr>
        <p:spPr>
          <a:xfrm>
            <a:off x="4717773" y="5671930"/>
            <a:ext cx="2544417" cy="318055"/>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1959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C0629-746D-4A6E-AD35-6DCFD3CD6691}"/>
              </a:ext>
            </a:extLst>
          </p:cNvPr>
          <p:cNvSpPr>
            <a:spLocks noGrp="1"/>
          </p:cNvSpPr>
          <p:nvPr>
            <p:ph type="title"/>
          </p:nvPr>
        </p:nvSpPr>
        <p:spPr/>
        <p:txBody>
          <a:bodyPr/>
          <a:lstStyle/>
          <a:p>
            <a:r>
              <a:rPr lang="en-US" dirty="0"/>
              <a:t>Search for Completed HRA/HATs</a:t>
            </a:r>
          </a:p>
        </p:txBody>
      </p:sp>
      <p:sp>
        <p:nvSpPr>
          <p:cNvPr id="3" name="Content Placeholder 2">
            <a:extLst>
              <a:ext uri="{FF2B5EF4-FFF2-40B4-BE49-F238E27FC236}">
                <a16:creationId xmlns:a16="http://schemas.microsoft.com/office/drawing/2014/main" id="{FAD478FA-3478-4F6E-9FFB-85F6A977A1DC}"/>
              </a:ext>
            </a:extLst>
          </p:cNvPr>
          <p:cNvSpPr txBox="1">
            <a:spLocks/>
          </p:cNvSpPr>
          <p:nvPr/>
        </p:nvSpPr>
        <p:spPr>
          <a:xfrm>
            <a:off x="838199" y="1578402"/>
            <a:ext cx="4886740" cy="49144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Fill out search criteria and select “Search”.  </a:t>
            </a:r>
          </a:p>
          <a:p>
            <a:pPr marL="0" indent="0">
              <a:buNone/>
            </a:pPr>
            <a:endParaRPr lang="en-US" dirty="0"/>
          </a:p>
          <a:p>
            <a:r>
              <a:rPr lang="en-US" dirty="0"/>
              <a:t>Click on select  to bring up a PDF of the completed form.</a:t>
            </a:r>
          </a:p>
          <a:p>
            <a:pPr marL="0" indent="0">
              <a:buNone/>
            </a:pPr>
            <a:endParaRPr lang="en-US" dirty="0"/>
          </a:p>
          <a:p>
            <a:r>
              <a:rPr lang="en-US" dirty="0"/>
              <a:t>The % Completion column will indicate what % of the HAT was completed. </a:t>
            </a:r>
            <a:r>
              <a:rPr lang="en-US" b="1" dirty="0"/>
              <a:t>To qualify to receive the incentive, at least 80% of the HAT must be completed.  </a:t>
            </a:r>
            <a:r>
              <a:rPr lang="en-US" dirty="0"/>
              <a:t>Members must stay on the Plan for at least 30 days.</a:t>
            </a:r>
          </a:p>
        </p:txBody>
      </p:sp>
      <p:pic>
        <p:nvPicPr>
          <p:cNvPr id="4" name="Picture 3">
            <a:extLst>
              <a:ext uri="{FF2B5EF4-FFF2-40B4-BE49-F238E27FC236}">
                <a16:creationId xmlns:a16="http://schemas.microsoft.com/office/drawing/2014/main" id="{6C75C935-A16F-4B74-8F1C-327A53AF0E94}"/>
              </a:ext>
            </a:extLst>
          </p:cNvPr>
          <p:cNvPicPr>
            <a:picLocks noChangeAspect="1"/>
          </p:cNvPicPr>
          <p:nvPr/>
        </p:nvPicPr>
        <p:blipFill>
          <a:blip r:embed="rId2"/>
          <a:stretch>
            <a:fillRect/>
          </a:stretch>
        </p:blipFill>
        <p:spPr>
          <a:xfrm>
            <a:off x="5724939" y="1578402"/>
            <a:ext cx="6323509" cy="5205491"/>
          </a:xfrm>
          <a:prstGeom prst="rect">
            <a:avLst/>
          </a:prstGeom>
        </p:spPr>
      </p:pic>
      <p:sp>
        <p:nvSpPr>
          <p:cNvPr id="6" name="Rectangle 5">
            <a:extLst>
              <a:ext uri="{FF2B5EF4-FFF2-40B4-BE49-F238E27FC236}">
                <a16:creationId xmlns:a16="http://schemas.microsoft.com/office/drawing/2014/main" id="{271D3B66-2F02-4B85-82DA-06B5EB34F34D}"/>
              </a:ext>
            </a:extLst>
          </p:cNvPr>
          <p:cNvSpPr/>
          <p:nvPr/>
        </p:nvSpPr>
        <p:spPr>
          <a:xfrm>
            <a:off x="11063116" y="4611389"/>
            <a:ext cx="811238" cy="274177"/>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E04CFEC-9B5F-4AFA-8BF4-43DFC3617340}"/>
              </a:ext>
            </a:extLst>
          </p:cNvPr>
          <p:cNvSpPr/>
          <p:nvPr/>
        </p:nvSpPr>
        <p:spPr>
          <a:xfrm>
            <a:off x="5783145" y="4748477"/>
            <a:ext cx="551393" cy="274177"/>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763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3A5D9-41A7-42CA-8EE5-25A8D368CB7C}"/>
              </a:ext>
            </a:extLst>
          </p:cNvPr>
          <p:cNvSpPr>
            <a:spLocks noGrp="1"/>
          </p:cNvSpPr>
          <p:nvPr>
            <p:ph type="ctrTitle"/>
          </p:nvPr>
        </p:nvSpPr>
        <p:spPr/>
        <p:txBody>
          <a:bodyPr/>
          <a:lstStyle/>
          <a:p>
            <a:r>
              <a:rPr lang="en-US" dirty="0"/>
              <a:t>Questions?</a:t>
            </a:r>
          </a:p>
        </p:txBody>
      </p:sp>
      <p:sp>
        <p:nvSpPr>
          <p:cNvPr id="5" name="Subtitle 4">
            <a:extLst>
              <a:ext uri="{FF2B5EF4-FFF2-40B4-BE49-F238E27FC236}">
                <a16:creationId xmlns:a16="http://schemas.microsoft.com/office/drawing/2014/main" id="{CBFD90A4-CC91-4F92-9BDA-656038F44A0B}"/>
              </a:ext>
            </a:extLst>
          </p:cNvPr>
          <p:cNvSpPr>
            <a:spLocks noGrp="1"/>
          </p:cNvSpPr>
          <p:nvPr>
            <p:ph type="subTitle" idx="1"/>
          </p:nvPr>
        </p:nvSpPr>
        <p:spPr/>
        <p:txBody>
          <a:bodyPr/>
          <a:lstStyle/>
          <a:p>
            <a:r>
              <a:rPr lang="en-US" dirty="0"/>
              <a:t>Contact Agent/Broker Services at:</a:t>
            </a:r>
          </a:p>
          <a:p>
            <a:r>
              <a:rPr lang="en-US" dirty="0"/>
              <a:t>1-877-877-0539</a:t>
            </a:r>
          </a:p>
          <a:p>
            <a:r>
              <a:rPr lang="en-US" dirty="0"/>
              <a:t>1-877-877-0538 (Spanish)</a:t>
            </a:r>
          </a:p>
        </p:txBody>
      </p:sp>
    </p:spTree>
    <p:extLst>
      <p:ext uri="{BB962C8B-B14F-4D97-AF65-F5344CB8AC3E}">
        <p14:creationId xmlns:p14="http://schemas.microsoft.com/office/powerpoint/2010/main" val="80262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DB4C4-01B1-40C4-AA7B-6565ACFBDE06}"/>
              </a:ext>
            </a:extLst>
          </p:cNvPr>
          <p:cNvSpPr>
            <a:spLocks noGrp="1"/>
          </p:cNvSpPr>
          <p:nvPr>
            <p:ph type="title"/>
          </p:nvPr>
        </p:nvSpPr>
        <p:spPr/>
        <p:txBody>
          <a:bodyPr/>
          <a:lstStyle/>
          <a:p>
            <a:r>
              <a:rPr lang="en-US" dirty="0"/>
              <a:t>Program Overview</a:t>
            </a:r>
          </a:p>
        </p:txBody>
      </p:sp>
      <p:sp>
        <p:nvSpPr>
          <p:cNvPr id="3" name="Content Placeholder 2">
            <a:extLst>
              <a:ext uri="{FF2B5EF4-FFF2-40B4-BE49-F238E27FC236}">
                <a16:creationId xmlns:a16="http://schemas.microsoft.com/office/drawing/2014/main" id="{A67A6A98-A8F8-4182-8870-303FD244C0B8}"/>
              </a:ext>
            </a:extLst>
          </p:cNvPr>
          <p:cNvSpPr>
            <a:spLocks noGrp="1"/>
          </p:cNvSpPr>
          <p:nvPr>
            <p:ph idx="1"/>
          </p:nvPr>
        </p:nvSpPr>
        <p:spPr/>
        <p:txBody>
          <a:bodyPr/>
          <a:lstStyle/>
          <a:p>
            <a:pPr marL="514350" indent="-285750">
              <a:spcBef>
                <a:spcPts val="0"/>
              </a:spcBef>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Health Assessment Tool (HAT), also known as a health risk assessment (HRA), is required by CMS and is to be completed initially by all members and annually thereafter by all SNP members.</a:t>
            </a:r>
          </a:p>
          <a:p>
            <a:pPr marL="514350" indent="-285750">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HRAs are questionnaires that evaluate lifestyle factors and health risks of an individual.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spcBef>
                <a:spcPts val="0"/>
              </a:spcBef>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Plan has now made the HAT form available to Sales Agents during enrollment via the online enrollment application on the agent portal</a:t>
            </a:r>
            <a:r>
              <a:rPr lang="en-US" sz="2400" dirty="0">
                <a:latin typeface="Calibri" panose="020F0502020204030204" pitchFamily="34"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A Sales Agent Incentive will be tied to obtaining HATs for enrollees during enrollment.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57564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DB4C4-01B1-40C4-AA7B-6565ACFBDE06}"/>
              </a:ext>
            </a:extLst>
          </p:cNvPr>
          <p:cNvSpPr>
            <a:spLocks noGrp="1"/>
          </p:cNvSpPr>
          <p:nvPr>
            <p:ph type="title"/>
          </p:nvPr>
        </p:nvSpPr>
        <p:spPr/>
        <p:txBody>
          <a:bodyPr/>
          <a:lstStyle/>
          <a:p>
            <a:r>
              <a:rPr lang="en-US" dirty="0"/>
              <a:t>Incentive Payout Terms</a:t>
            </a:r>
          </a:p>
        </p:txBody>
      </p:sp>
      <p:sp>
        <p:nvSpPr>
          <p:cNvPr id="3" name="Content Placeholder 2">
            <a:extLst>
              <a:ext uri="{FF2B5EF4-FFF2-40B4-BE49-F238E27FC236}">
                <a16:creationId xmlns:a16="http://schemas.microsoft.com/office/drawing/2014/main" id="{A67A6A98-A8F8-4182-8870-303FD244C0B8}"/>
              </a:ext>
            </a:extLst>
          </p:cNvPr>
          <p:cNvSpPr>
            <a:spLocks noGrp="1"/>
          </p:cNvSpPr>
          <p:nvPr>
            <p:ph idx="1"/>
          </p:nvPr>
        </p:nvSpPr>
        <p:spPr/>
        <p:txBody>
          <a:bodyPr>
            <a:normAutofit/>
          </a:bodyPr>
          <a:lstStyle/>
          <a:p>
            <a:pPr marL="514350" indent="-285750">
              <a:spcBef>
                <a:spcPts val="0"/>
              </a:spcBef>
            </a:pPr>
            <a:r>
              <a:rPr lang="en-US" sz="2000" dirty="0">
                <a:effectLst/>
                <a:latin typeface="Calibri" panose="020F0502020204030204" pitchFamily="34" charset="0"/>
                <a:ea typeface="Calibri" panose="020F0502020204030204" pitchFamily="34" charset="0"/>
                <a:cs typeface="Times New Roman" panose="02020603050405020304" pitchFamily="18" charset="0"/>
              </a:rPr>
              <a:t>All Freedom &amp; Optimum PBPs are eligible!</a:t>
            </a:r>
          </a:p>
          <a:p>
            <a:pPr marL="514350" indent="-285750">
              <a:spcBef>
                <a:spcPts val="0"/>
              </a:spcBef>
            </a:pPr>
            <a:r>
              <a:rPr lang="en-US" sz="2000" dirty="0">
                <a:latin typeface="Calibri" panose="020F0502020204030204" pitchFamily="34" charset="0"/>
                <a:ea typeface="Calibri" panose="020F0502020204030204" pitchFamily="34" charset="0"/>
                <a:cs typeface="Times New Roman" panose="02020603050405020304" pitchFamily="18" charset="0"/>
              </a:rPr>
              <a:t>Enrollee must become a member and must stay on the plan for at least 30 days. Payment will not be issued if the member disenrolls during their first month (i.e. effective 1/1 but terms 1/31).</a:t>
            </a:r>
          </a:p>
          <a:p>
            <a:pPr marL="514350" indent="-285750">
              <a:spcBef>
                <a:spcPts val="0"/>
              </a:spcBef>
            </a:pPr>
            <a:r>
              <a:rPr lang="en-US" sz="2000" dirty="0">
                <a:effectLst/>
                <a:latin typeface="Calibri" panose="020F0502020204030204" pitchFamily="34" charset="0"/>
                <a:ea typeface="Calibri" panose="020F0502020204030204" pitchFamily="34" charset="0"/>
                <a:cs typeface="Times New Roman" panose="02020603050405020304" pitchFamily="18" charset="0"/>
              </a:rPr>
              <a:t>Point of </a:t>
            </a:r>
            <a:r>
              <a:rPr lang="en-US" sz="2000" dirty="0">
                <a:latin typeface="Calibri" panose="020F0502020204030204" pitchFamily="34" charset="0"/>
                <a:ea typeface="Calibri" panose="020F0502020204030204" pitchFamily="34" charset="0"/>
                <a:cs typeface="Times New Roman" panose="02020603050405020304" pitchFamily="18" charset="0"/>
              </a:rPr>
              <a:t>sale HRA/HAT completions only via electronic form. HRA/HAT incentive for sales does not include paper forms, Connecture or Sunfire applications.</a:t>
            </a:r>
          </a:p>
          <a:p>
            <a:pPr marL="514350" indent="-285750">
              <a:spcBef>
                <a:spcPts val="0"/>
              </a:spcBef>
            </a:pPr>
            <a:r>
              <a:rPr lang="en-US" sz="2000" dirty="0">
                <a:latin typeface="Calibri" panose="020F0502020204030204" pitchFamily="34" charset="0"/>
                <a:ea typeface="Calibri" panose="020F0502020204030204" pitchFamily="34" charset="0"/>
                <a:cs typeface="Times New Roman" panose="02020603050405020304" pitchFamily="18" charset="0"/>
              </a:rPr>
              <a:t>You may submit an HRA/HAT up to five (5) days after the application has been submitted (i.e. if beneficiary doesn’t want to fill it out day-of but changes their mind within 5 days, you can access “incomplete HRAs” on the OEC through the portal.</a:t>
            </a:r>
          </a:p>
          <a:p>
            <a:pPr marL="514350" indent="-285750">
              <a:spcBef>
                <a:spcPts val="0"/>
              </a:spcBef>
            </a:pPr>
            <a:r>
              <a:rPr lang="en-US" sz="2000" dirty="0">
                <a:latin typeface="Calibri" panose="020F0502020204030204" pitchFamily="34" charset="0"/>
                <a:ea typeface="Calibri" panose="020F0502020204030204" pitchFamily="34" charset="0"/>
                <a:cs typeface="Times New Roman" panose="02020603050405020304" pitchFamily="18" charset="0"/>
              </a:rPr>
              <a:t>While the Plan encourages enrollees to complete the entire HRA/HAT, the Plan understands that enrollees may be hesitant to answer individual question. To qualify for the sales agent incentive, the </a:t>
            </a:r>
            <a:r>
              <a:rPr lang="en-US" sz="2000" b="1" u="sng" dirty="0">
                <a:latin typeface="Calibri" panose="020F0502020204030204" pitchFamily="34" charset="0"/>
                <a:ea typeface="Calibri" panose="020F0502020204030204" pitchFamily="34" charset="0"/>
                <a:cs typeface="Times New Roman" panose="02020603050405020304" pitchFamily="18" charset="0"/>
              </a:rPr>
              <a:t>enrollee needs to answer at least 80% of questions</a:t>
            </a:r>
            <a:r>
              <a:rPr lang="en-US" sz="2000"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25976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D7A72-3D87-ADAB-2F19-206F0D7DE763}"/>
              </a:ext>
            </a:extLst>
          </p:cNvPr>
          <p:cNvSpPr>
            <a:spLocks noGrp="1"/>
          </p:cNvSpPr>
          <p:nvPr>
            <p:ph type="title"/>
          </p:nvPr>
        </p:nvSpPr>
        <p:spPr/>
        <p:txBody>
          <a:bodyPr/>
          <a:lstStyle/>
          <a:p>
            <a:r>
              <a:rPr lang="en-US" dirty="0"/>
              <a:t>Incentive Payout Terms (cont.)</a:t>
            </a:r>
          </a:p>
        </p:txBody>
      </p:sp>
      <p:sp>
        <p:nvSpPr>
          <p:cNvPr id="3" name="Content Placeholder 2">
            <a:extLst>
              <a:ext uri="{FF2B5EF4-FFF2-40B4-BE49-F238E27FC236}">
                <a16:creationId xmlns:a16="http://schemas.microsoft.com/office/drawing/2014/main" id="{62F6CAC1-8285-496B-ED36-5128E75CE3A6}"/>
              </a:ext>
            </a:extLst>
          </p:cNvPr>
          <p:cNvSpPr>
            <a:spLocks noGrp="1"/>
          </p:cNvSpPr>
          <p:nvPr>
            <p:ph idx="1"/>
          </p:nvPr>
        </p:nvSpPr>
        <p:spPr/>
        <p:txBody>
          <a:bodyPr/>
          <a:lstStyle/>
          <a:p>
            <a:r>
              <a:rPr lang="en-US" dirty="0"/>
              <a:t>For application effective dates 12/1/2022 through 4/1/2023:</a:t>
            </a:r>
          </a:p>
          <a:p>
            <a:pPr lvl="1"/>
            <a:r>
              <a:rPr lang="en-US" dirty="0"/>
              <a:t>Incentive for HRA/HATs submitted for D-SNP &amp; C-SNP plans = </a:t>
            </a:r>
            <a:r>
              <a:rPr lang="en-US" u="sng" dirty="0"/>
              <a:t>$150.00</a:t>
            </a:r>
          </a:p>
          <a:p>
            <a:pPr lvl="1"/>
            <a:r>
              <a:rPr lang="en-US" dirty="0"/>
              <a:t>Incentive for HRA/HATs submitted for all other PBPs = </a:t>
            </a:r>
            <a:r>
              <a:rPr lang="en-US" u="sng" dirty="0"/>
              <a:t>$65.00</a:t>
            </a:r>
          </a:p>
          <a:p>
            <a:r>
              <a:rPr lang="en-US" dirty="0"/>
              <a:t>For application effective dates 5/1/2023 &amp; onward:</a:t>
            </a:r>
          </a:p>
          <a:p>
            <a:pPr lvl="1"/>
            <a:r>
              <a:rPr lang="en-US" dirty="0"/>
              <a:t>Incentive for HRA/HATs submitted for All PBPs = </a:t>
            </a:r>
            <a:r>
              <a:rPr lang="en-US" u="sng" dirty="0"/>
              <a:t>$65.00</a:t>
            </a:r>
          </a:p>
        </p:txBody>
      </p:sp>
    </p:spTree>
    <p:extLst>
      <p:ext uri="{BB962C8B-B14F-4D97-AF65-F5344CB8AC3E}">
        <p14:creationId xmlns:p14="http://schemas.microsoft.com/office/powerpoint/2010/main" val="3679059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3FE32-1E67-445F-9CFB-DBAAE0667915}"/>
              </a:ext>
            </a:extLst>
          </p:cNvPr>
          <p:cNvSpPr>
            <a:spLocks noGrp="1"/>
          </p:cNvSpPr>
          <p:nvPr>
            <p:ph type="title"/>
          </p:nvPr>
        </p:nvSpPr>
        <p:spPr/>
        <p:txBody>
          <a:bodyPr/>
          <a:lstStyle/>
          <a:p>
            <a:r>
              <a:rPr lang="en-US" dirty="0"/>
              <a:t>What is a Health Risk Assessment/Health Assessment Tool (HRA/HAT)?</a:t>
            </a:r>
          </a:p>
        </p:txBody>
      </p:sp>
      <p:sp>
        <p:nvSpPr>
          <p:cNvPr id="3" name="Content Placeholder 2">
            <a:extLst>
              <a:ext uri="{FF2B5EF4-FFF2-40B4-BE49-F238E27FC236}">
                <a16:creationId xmlns:a16="http://schemas.microsoft.com/office/drawing/2014/main" id="{94F68B3E-10F2-4249-9397-54DEFB98A9EB}"/>
              </a:ext>
            </a:extLst>
          </p:cNvPr>
          <p:cNvSpPr>
            <a:spLocks noGrp="1"/>
          </p:cNvSpPr>
          <p:nvPr>
            <p:ph idx="1"/>
          </p:nvPr>
        </p:nvSpPr>
        <p:spPr/>
        <p:txBody>
          <a:bodyPr/>
          <a:lstStyle/>
          <a:p>
            <a:r>
              <a:rPr lang="en-US" dirty="0"/>
              <a:t>A questionnaire that evaluates lifestyle factors and health risks of an individual. </a:t>
            </a:r>
          </a:p>
          <a:p>
            <a:r>
              <a:rPr lang="en-US" dirty="0"/>
              <a:t>Required by the Centers for Medicare and Medicaid Services (CMS) and is to be completed initially by all members and annually thereafter by all SNP members.</a:t>
            </a:r>
          </a:p>
          <a:p>
            <a:r>
              <a:rPr lang="en-US" dirty="0"/>
              <a:t>Answers to questions </a:t>
            </a:r>
            <a:r>
              <a:rPr lang="en-US" u="sng" dirty="0"/>
              <a:t>will not</a:t>
            </a:r>
            <a:r>
              <a:rPr lang="en-US" dirty="0"/>
              <a:t> affect insurance coverage.</a:t>
            </a:r>
          </a:p>
        </p:txBody>
      </p:sp>
    </p:spTree>
    <p:extLst>
      <p:ext uri="{BB962C8B-B14F-4D97-AF65-F5344CB8AC3E}">
        <p14:creationId xmlns:p14="http://schemas.microsoft.com/office/powerpoint/2010/main" val="4043794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3FE32-1E67-445F-9CFB-DBAAE0667915}"/>
              </a:ext>
            </a:extLst>
          </p:cNvPr>
          <p:cNvSpPr>
            <a:spLocks noGrp="1"/>
          </p:cNvSpPr>
          <p:nvPr>
            <p:ph type="title"/>
          </p:nvPr>
        </p:nvSpPr>
        <p:spPr/>
        <p:txBody>
          <a:bodyPr/>
          <a:lstStyle/>
          <a:p>
            <a:r>
              <a:rPr lang="en-US" dirty="0"/>
              <a:t>How does the Plan use the HRA/HAT?</a:t>
            </a:r>
          </a:p>
        </p:txBody>
      </p:sp>
      <p:sp>
        <p:nvSpPr>
          <p:cNvPr id="3" name="Content Placeholder 2">
            <a:extLst>
              <a:ext uri="{FF2B5EF4-FFF2-40B4-BE49-F238E27FC236}">
                <a16:creationId xmlns:a16="http://schemas.microsoft.com/office/drawing/2014/main" id="{94F68B3E-10F2-4249-9397-54DEFB98A9EB}"/>
              </a:ext>
            </a:extLst>
          </p:cNvPr>
          <p:cNvSpPr>
            <a:spLocks noGrp="1"/>
          </p:cNvSpPr>
          <p:nvPr>
            <p:ph idx="1"/>
          </p:nvPr>
        </p:nvSpPr>
        <p:spPr/>
        <p:txBody>
          <a:bodyPr/>
          <a:lstStyle/>
          <a:p>
            <a:r>
              <a:rPr lang="en-US" dirty="0"/>
              <a:t>Determine if the member might benefit from receiving a call from a nurse or Social Worker. Many members have experienced the advantages of participating in Case and Disease Management.</a:t>
            </a:r>
          </a:p>
          <a:p>
            <a:r>
              <a:rPr lang="en-US" dirty="0"/>
              <a:t>Develop individualized care plans to facilitate improved health outcomes.  </a:t>
            </a:r>
          </a:p>
          <a:p>
            <a:r>
              <a:rPr lang="en-US" dirty="0"/>
              <a:t>May share the HRA/HAT answers with Primary Care Physician (PCP).</a:t>
            </a:r>
          </a:p>
          <a:p>
            <a:r>
              <a:rPr lang="en-US" dirty="0"/>
              <a:t>Generate a Health Appraisal Profile that helps the member identify potential risks as well as resources to overcoming barriers. </a:t>
            </a:r>
          </a:p>
        </p:txBody>
      </p:sp>
    </p:spTree>
    <p:extLst>
      <p:ext uri="{BB962C8B-B14F-4D97-AF65-F5344CB8AC3E}">
        <p14:creationId xmlns:p14="http://schemas.microsoft.com/office/powerpoint/2010/main" val="1281339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3C55E-5A1D-4BA7-9E93-DAA60D30CF1D}"/>
              </a:ext>
            </a:extLst>
          </p:cNvPr>
          <p:cNvSpPr>
            <a:spLocks noGrp="1"/>
          </p:cNvSpPr>
          <p:nvPr>
            <p:ph type="title"/>
          </p:nvPr>
        </p:nvSpPr>
        <p:spPr/>
        <p:txBody>
          <a:bodyPr/>
          <a:lstStyle/>
          <a:p>
            <a:r>
              <a:rPr lang="en-US" dirty="0"/>
              <a:t>Additional HRA/HAT Information</a:t>
            </a:r>
          </a:p>
        </p:txBody>
      </p:sp>
      <p:sp>
        <p:nvSpPr>
          <p:cNvPr id="3" name="Content Placeholder 2">
            <a:extLst>
              <a:ext uri="{FF2B5EF4-FFF2-40B4-BE49-F238E27FC236}">
                <a16:creationId xmlns:a16="http://schemas.microsoft.com/office/drawing/2014/main" id="{1ED0CED0-F2CA-4DAA-9EDF-CEAD6E76D4C1}"/>
              </a:ext>
            </a:extLst>
          </p:cNvPr>
          <p:cNvSpPr>
            <a:spLocks noGrp="1"/>
          </p:cNvSpPr>
          <p:nvPr>
            <p:ph idx="1"/>
          </p:nvPr>
        </p:nvSpPr>
        <p:spPr/>
        <p:txBody>
          <a:bodyPr>
            <a:normAutofit fontScale="62500" lnSpcReduction="20000"/>
          </a:bodyPr>
          <a:lstStyle/>
          <a:p>
            <a:pPr marR="0" lvl="0">
              <a:lnSpc>
                <a:spcPct val="110000"/>
              </a:lnSpc>
              <a:spcAft>
                <a:spcPts val="0"/>
              </a:spcAft>
            </a:pPr>
            <a:r>
              <a:rPr lang="en-US" sz="3000" dirty="0"/>
              <a:t>If enrollee asks you or attempts to discuss with you his/her medical condition(s), medications and/or symptoms unrelated to the health assessment tool questions: </a:t>
            </a:r>
            <a:r>
              <a:rPr lang="en-US" sz="3000" dirty="0">
                <a:solidFill>
                  <a:schemeClr val="accent1">
                    <a:lumMod val="75000"/>
                  </a:schemeClr>
                </a:solidFill>
              </a:rPr>
              <a:t>I am not a clinician and would encourage you to speak with your doctor about your health concerns.</a:t>
            </a:r>
          </a:p>
          <a:p>
            <a:pPr marR="0" lvl="0">
              <a:lnSpc>
                <a:spcPct val="110000"/>
              </a:lnSpc>
              <a:spcAft>
                <a:spcPts val="0"/>
              </a:spcAft>
            </a:pPr>
            <a:r>
              <a:rPr lang="en-US" sz="3000" dirty="0"/>
              <a:t>If enrollee expresses significant difficulty managing own health care needs and coordination of care or financial burdens: </a:t>
            </a:r>
            <a:r>
              <a:rPr lang="en-US" sz="3000" dirty="0">
                <a:solidFill>
                  <a:schemeClr val="accent1">
                    <a:lumMod val="75000"/>
                  </a:schemeClr>
                </a:solidFill>
              </a:rPr>
              <a:t>It sounds like you are experiencing some difficulty. Once you become a member of the Health Plan, you will have access to the Case and Disease Management Department who may be able to assist you.</a:t>
            </a:r>
            <a:endParaRPr lang="en-US" sz="3000" dirty="0"/>
          </a:p>
          <a:p>
            <a:pPr marR="0" lvl="0">
              <a:lnSpc>
                <a:spcPct val="110000"/>
              </a:lnSpc>
              <a:spcAft>
                <a:spcPts val="0"/>
              </a:spcAft>
            </a:pPr>
            <a:r>
              <a:rPr lang="en-US" sz="3000" dirty="0"/>
              <a:t>If enrollee opts out completing HRA/HAT form with sales agent after enrollment application: </a:t>
            </a:r>
            <a:r>
              <a:rPr lang="en-US" sz="3000" dirty="0">
                <a:solidFill>
                  <a:schemeClr val="accent1">
                    <a:lumMod val="75000"/>
                  </a:schemeClr>
                </a:solidFill>
              </a:rPr>
              <a:t>Advise enrollee to look for the paper form in the mail as opting out with sales does not opt the enrollee out of process in the future.  Enrollees may also receive telephone calls prompting them to complete the HRA/HAT if not completed with sales agent or subsequent paper forms. However, if completed with sales agent, enrollee will not receive initial paper HRA/HAT form via mail and will be moved forward approximately 9 months for renewal as part of ongoing check of health status and potential needs. </a:t>
            </a:r>
          </a:p>
          <a:p>
            <a:endParaRPr lang="en-US" dirty="0"/>
          </a:p>
        </p:txBody>
      </p:sp>
    </p:spTree>
    <p:extLst>
      <p:ext uri="{BB962C8B-B14F-4D97-AF65-F5344CB8AC3E}">
        <p14:creationId xmlns:p14="http://schemas.microsoft.com/office/powerpoint/2010/main" val="3425066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787CC-084B-4617-B65C-071962B95161}"/>
              </a:ext>
            </a:extLst>
          </p:cNvPr>
          <p:cNvSpPr>
            <a:spLocks noGrp="1"/>
          </p:cNvSpPr>
          <p:nvPr>
            <p:ph type="title"/>
          </p:nvPr>
        </p:nvSpPr>
        <p:spPr/>
        <p:txBody>
          <a:bodyPr/>
          <a:lstStyle/>
          <a:p>
            <a:r>
              <a:rPr lang="en-US" dirty="0"/>
              <a:t>Agent Portal</a:t>
            </a:r>
          </a:p>
        </p:txBody>
      </p:sp>
      <p:pic>
        <p:nvPicPr>
          <p:cNvPr id="4" name="Content Placeholder 3">
            <a:extLst>
              <a:ext uri="{FF2B5EF4-FFF2-40B4-BE49-F238E27FC236}">
                <a16:creationId xmlns:a16="http://schemas.microsoft.com/office/drawing/2014/main" id="{BEFEB4A6-3C05-44A9-B9E8-41648826A72A}"/>
              </a:ext>
            </a:extLst>
          </p:cNvPr>
          <p:cNvPicPr>
            <a:picLocks noGrp="1" noChangeAspect="1"/>
          </p:cNvPicPr>
          <p:nvPr>
            <p:ph idx="1"/>
          </p:nvPr>
        </p:nvPicPr>
        <p:blipFill>
          <a:blip r:embed="rId2"/>
          <a:stretch>
            <a:fillRect/>
          </a:stretch>
        </p:blipFill>
        <p:spPr>
          <a:xfrm>
            <a:off x="838200" y="2750085"/>
            <a:ext cx="10515600" cy="3562589"/>
          </a:xfrm>
          <a:prstGeom prst="rect">
            <a:avLst/>
          </a:prstGeom>
        </p:spPr>
      </p:pic>
      <p:sp>
        <p:nvSpPr>
          <p:cNvPr id="5" name="Content Placeholder 2">
            <a:extLst>
              <a:ext uri="{FF2B5EF4-FFF2-40B4-BE49-F238E27FC236}">
                <a16:creationId xmlns:a16="http://schemas.microsoft.com/office/drawing/2014/main" id="{1DE570C5-7407-4BDC-AD37-7BEAD6299B99}"/>
              </a:ext>
            </a:extLst>
          </p:cNvPr>
          <p:cNvSpPr txBox="1">
            <a:spLocks/>
          </p:cNvSpPr>
          <p:nvPr/>
        </p:nvSpPr>
        <p:spPr>
          <a:xfrm>
            <a:off x="838200" y="1825625"/>
            <a:ext cx="10515600" cy="9244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Log into the Agent Portal via laptop/computer and click on Marketing Materials to access the Online Enrollment Application </a:t>
            </a:r>
          </a:p>
        </p:txBody>
      </p:sp>
      <p:sp>
        <p:nvSpPr>
          <p:cNvPr id="6" name="Rectangle 5">
            <a:extLst>
              <a:ext uri="{FF2B5EF4-FFF2-40B4-BE49-F238E27FC236}">
                <a16:creationId xmlns:a16="http://schemas.microsoft.com/office/drawing/2014/main" id="{5C758BA4-43C1-4825-BD01-40074A22DA35}"/>
              </a:ext>
            </a:extLst>
          </p:cNvPr>
          <p:cNvSpPr/>
          <p:nvPr/>
        </p:nvSpPr>
        <p:spPr>
          <a:xfrm>
            <a:off x="838200" y="5247861"/>
            <a:ext cx="1745974" cy="18553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8447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32CB4-0C03-4653-8BFB-E109C7FF4000}"/>
              </a:ext>
            </a:extLst>
          </p:cNvPr>
          <p:cNvSpPr>
            <a:spLocks noGrp="1"/>
          </p:cNvSpPr>
          <p:nvPr>
            <p:ph type="title"/>
          </p:nvPr>
        </p:nvSpPr>
        <p:spPr/>
        <p:txBody>
          <a:bodyPr/>
          <a:lstStyle/>
          <a:p>
            <a:r>
              <a:rPr lang="en-US" dirty="0"/>
              <a:t>Online Enrollment Application</a:t>
            </a:r>
          </a:p>
        </p:txBody>
      </p:sp>
      <p:sp>
        <p:nvSpPr>
          <p:cNvPr id="6" name="Content Placeholder 2">
            <a:extLst>
              <a:ext uri="{FF2B5EF4-FFF2-40B4-BE49-F238E27FC236}">
                <a16:creationId xmlns:a16="http://schemas.microsoft.com/office/drawing/2014/main" id="{66CAD708-648F-4EEE-8236-31F0870654E5}"/>
              </a:ext>
            </a:extLst>
          </p:cNvPr>
          <p:cNvSpPr txBox="1">
            <a:spLocks/>
          </p:cNvSpPr>
          <p:nvPr/>
        </p:nvSpPr>
        <p:spPr>
          <a:xfrm>
            <a:off x="838200" y="1825625"/>
            <a:ext cx="10515600" cy="9244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Select “Click here to Begin Online Enrollment” and complete the online enrollment application</a:t>
            </a:r>
          </a:p>
        </p:txBody>
      </p:sp>
      <p:pic>
        <p:nvPicPr>
          <p:cNvPr id="7" name="Picture 6">
            <a:extLst>
              <a:ext uri="{FF2B5EF4-FFF2-40B4-BE49-F238E27FC236}">
                <a16:creationId xmlns:a16="http://schemas.microsoft.com/office/drawing/2014/main" id="{116457C1-2AD0-43C6-B099-B50137B979E2}"/>
              </a:ext>
            </a:extLst>
          </p:cNvPr>
          <p:cNvPicPr>
            <a:picLocks noChangeAspect="1"/>
          </p:cNvPicPr>
          <p:nvPr/>
        </p:nvPicPr>
        <p:blipFill>
          <a:blip r:embed="rId2"/>
          <a:stretch>
            <a:fillRect/>
          </a:stretch>
        </p:blipFill>
        <p:spPr>
          <a:xfrm>
            <a:off x="936770" y="2885022"/>
            <a:ext cx="10318459" cy="3289943"/>
          </a:xfrm>
          <a:prstGeom prst="rect">
            <a:avLst/>
          </a:prstGeom>
        </p:spPr>
      </p:pic>
    </p:spTree>
    <p:extLst>
      <p:ext uri="{BB962C8B-B14F-4D97-AF65-F5344CB8AC3E}">
        <p14:creationId xmlns:p14="http://schemas.microsoft.com/office/powerpoint/2010/main" val="41502105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766</TotalTime>
  <Words>1231</Words>
  <Application>Microsoft Office PowerPoint</Application>
  <PresentationFormat>Widescreen</PresentationFormat>
  <Paragraphs>74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Health Risk Assessment (HRA)  (Health Assessment Tool – HAT) Completion upon Enrollment Sales Agent Incentive Program</vt:lpstr>
      <vt:lpstr>Program Overview</vt:lpstr>
      <vt:lpstr>Incentive Payout Terms</vt:lpstr>
      <vt:lpstr>Incentive Payout Terms (cont.)</vt:lpstr>
      <vt:lpstr>What is a Health Risk Assessment/Health Assessment Tool (HRA/HAT)?</vt:lpstr>
      <vt:lpstr>How does the Plan use the HRA/HAT?</vt:lpstr>
      <vt:lpstr>Additional HRA/HAT Information</vt:lpstr>
      <vt:lpstr>Agent Portal</vt:lpstr>
      <vt:lpstr>Online Enrollment Application</vt:lpstr>
      <vt:lpstr>Application Signature Page</vt:lpstr>
      <vt:lpstr>HRA/HAT Opt-In/Opt-Out Message</vt:lpstr>
      <vt:lpstr>HRA/HAT – Opt-Out</vt:lpstr>
      <vt:lpstr>HRA/HAT – Opt In</vt:lpstr>
      <vt:lpstr>HRA/HAT Form</vt:lpstr>
      <vt:lpstr>HRA/HAT – Release of Information/Submission</vt:lpstr>
      <vt:lpstr>HRA/HAT – Confirmation Page</vt:lpstr>
      <vt:lpstr>Search for Completed HRA/HATs</vt:lpstr>
      <vt:lpstr>Search for Completed HRA/HATs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D-SNP HAT Submission after Enrollment</dc:title>
  <dc:creator>Kimberly Zane</dc:creator>
  <cp:lastModifiedBy>Kelsie E. White</cp:lastModifiedBy>
  <cp:revision>26</cp:revision>
  <dcterms:created xsi:type="dcterms:W3CDTF">2020-09-09T12:37:11Z</dcterms:created>
  <dcterms:modified xsi:type="dcterms:W3CDTF">2022-11-17T18:45:46Z</dcterms:modified>
</cp:coreProperties>
</file>