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notesSlides/notesSlide20.xml" ContentType="application/vnd.openxmlformats-officedocument.presentationml.notesSlide+xml"/>
  <Override PartName="/ppt/charts/chart14.xml" ContentType="application/vnd.openxmlformats-officedocument.drawingml.chart+xml"/>
  <Override PartName="/ppt/theme/themeOverride8.xml" ContentType="application/vnd.openxmlformats-officedocument.themeOverride+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15.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0.xml" ContentType="application/vnd.openxmlformats-officedocument.themeOverride+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ppt/notesSlides/notesSlide26.xml" ContentType="application/vnd.openxmlformats-officedocument.presentationml.notesSlide+xml"/>
  <Override PartName="/ppt/charts/chart19.xml" ContentType="application/vnd.openxmlformats-officedocument.drawingml.chart+xml"/>
  <Override PartName="/ppt/theme/themeOverride12.xml" ContentType="application/vnd.openxmlformats-officedocument.themeOverride+xml"/>
  <Override PartName="/ppt/notesSlides/notesSlide27.xml" ContentType="application/vnd.openxmlformats-officedocument.presentationml.notesSlide+xml"/>
  <Override PartName="/ppt/charts/chart20.xml" ContentType="application/vnd.openxmlformats-officedocument.drawingml.chart+xml"/>
  <Override PartName="/ppt/theme/themeOverride13.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0.xml" ContentType="application/vnd.openxmlformats-officedocument.presentationml.notesSlide+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Lst>
  <p:notesMasterIdLst>
    <p:notesMasterId r:id="rId36"/>
  </p:notesMasterIdLst>
  <p:sldIdLst>
    <p:sldId id="256" r:id="rId6"/>
    <p:sldId id="264" r:id="rId7"/>
    <p:sldId id="291" r:id="rId8"/>
    <p:sldId id="276" r:id="rId9"/>
    <p:sldId id="284" r:id="rId10"/>
    <p:sldId id="298" r:id="rId11"/>
    <p:sldId id="292" r:id="rId12"/>
    <p:sldId id="283" r:id="rId13"/>
    <p:sldId id="277" r:id="rId14"/>
    <p:sldId id="280" r:id="rId15"/>
    <p:sldId id="289" r:id="rId16"/>
    <p:sldId id="293" r:id="rId17"/>
    <p:sldId id="286" r:id="rId18"/>
    <p:sldId id="287" r:id="rId19"/>
    <p:sldId id="294" r:id="rId20"/>
    <p:sldId id="279" r:id="rId21"/>
    <p:sldId id="261" r:id="rId22"/>
    <p:sldId id="296" r:id="rId23"/>
    <p:sldId id="266" r:id="rId24"/>
    <p:sldId id="267" r:id="rId25"/>
    <p:sldId id="268" r:id="rId26"/>
    <p:sldId id="269" r:id="rId27"/>
    <p:sldId id="301" r:id="rId28"/>
    <p:sldId id="295" r:id="rId29"/>
    <p:sldId id="270" r:id="rId30"/>
    <p:sldId id="271" r:id="rId31"/>
    <p:sldId id="272" r:id="rId32"/>
    <p:sldId id="297" r:id="rId33"/>
    <p:sldId id="299" r:id="rId34"/>
    <p:sldId id="300"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bay, Curtis" initials="DC" lastIdx="1" clrIdx="0">
    <p:extLst>
      <p:ext uri="{19B8F6BF-5375-455C-9EA6-DF929625EA0E}">
        <p15:presenceInfo xmlns:p15="http://schemas.microsoft.com/office/powerpoint/2012/main" userId="S::cdubay@uschamber.com::9101542b-9a8b-453b-962c-260c91f6f8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59"/>
    <a:srgbClr val="D7F0FC"/>
    <a:srgbClr val="79A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96C5A-B64C-4B14-8907-113A75F188E5}" v="99" dt="2022-08-10T15:02:27.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11" autoAdjust="0"/>
  </p:normalViewPr>
  <p:slideViewPr>
    <p:cSldViewPr snapToGrid="0">
      <p:cViewPr varScale="1">
        <p:scale>
          <a:sx n="86" d="100"/>
          <a:sy n="86" d="100"/>
        </p:scale>
        <p:origin x="151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bay, Curtis" userId="9101542b-9a8b-453b-962c-260c91f6f89e" providerId="ADAL" clId="{E9696C5A-B64C-4B14-8907-113A75F188E5}"/>
    <pc:docChg chg="undo custSel delSld modSld sldOrd">
      <pc:chgData name="Dubay, Curtis" userId="9101542b-9a8b-453b-962c-260c91f6f89e" providerId="ADAL" clId="{E9696C5A-B64C-4B14-8907-113A75F188E5}" dt="2022-08-10T16:27:34.851" v="1561" actId="20577"/>
      <pc:docMkLst>
        <pc:docMk/>
      </pc:docMkLst>
      <pc:sldChg chg="modSp mod modNotesTx">
        <pc:chgData name="Dubay, Curtis" userId="9101542b-9a8b-453b-962c-260c91f6f89e" providerId="ADAL" clId="{E9696C5A-B64C-4B14-8907-113A75F188E5}" dt="2022-08-10T16:27:34.851" v="1561" actId="20577"/>
        <pc:sldMkLst>
          <pc:docMk/>
          <pc:sldMk cId="3353169418" sldId="256"/>
        </pc:sldMkLst>
        <pc:spChg chg="mod">
          <ac:chgData name="Dubay, Curtis" userId="9101542b-9a8b-453b-962c-260c91f6f89e" providerId="ADAL" clId="{E9696C5A-B64C-4B14-8907-113A75F188E5}" dt="2022-07-27T14:35:41.638" v="5" actId="20577"/>
          <ac:spMkLst>
            <pc:docMk/>
            <pc:sldMk cId="3353169418" sldId="256"/>
            <ac:spMk id="3" creationId="{4BE10C67-EFED-8D4B-A692-9721073B0FDA}"/>
          </ac:spMkLst>
        </pc:spChg>
      </pc:sldChg>
      <pc:sldChg chg="modSp mod modNotesTx">
        <pc:chgData name="Dubay, Curtis" userId="9101542b-9a8b-453b-962c-260c91f6f89e" providerId="ADAL" clId="{E9696C5A-B64C-4B14-8907-113A75F188E5}" dt="2022-08-05T16:01:01.574" v="1035"/>
        <pc:sldMkLst>
          <pc:docMk/>
          <pc:sldMk cId="3757546283" sldId="261"/>
        </pc:sldMkLst>
        <pc:spChg chg="mod">
          <ac:chgData name="Dubay, Curtis" userId="9101542b-9a8b-453b-962c-260c91f6f89e" providerId="ADAL" clId="{E9696C5A-B64C-4B14-8907-113A75F188E5}" dt="2022-08-05T13:08:38.868" v="982" actId="20577"/>
          <ac:spMkLst>
            <pc:docMk/>
            <pc:sldMk cId="3757546283" sldId="261"/>
            <ac:spMk id="3" creationId="{4796A8CB-A81E-0945-8060-21FC3690A9F7}"/>
          </ac:spMkLst>
        </pc:spChg>
      </pc:sldChg>
      <pc:sldChg chg="modSp mod modNotesTx">
        <pc:chgData name="Dubay, Curtis" userId="9101542b-9a8b-453b-962c-260c91f6f89e" providerId="ADAL" clId="{E9696C5A-B64C-4B14-8907-113A75F188E5}" dt="2022-07-29T14:55:45.303" v="762" actId="20577"/>
        <pc:sldMkLst>
          <pc:docMk/>
          <pc:sldMk cId="1804516112" sldId="266"/>
        </pc:sldMkLst>
        <pc:spChg chg="mod">
          <ac:chgData name="Dubay, Curtis" userId="9101542b-9a8b-453b-962c-260c91f6f89e" providerId="ADAL" clId="{E9696C5A-B64C-4B14-8907-113A75F188E5}" dt="2022-07-29T13:51:05.088" v="342" actId="114"/>
          <ac:spMkLst>
            <pc:docMk/>
            <pc:sldMk cId="1804516112" sldId="266"/>
            <ac:spMk id="3" creationId="{93771EFA-68D6-DB43-9DE5-3D43817AF576}"/>
          </ac:spMkLst>
        </pc:spChg>
      </pc:sldChg>
      <pc:sldChg chg="modSp mod modNotesTx">
        <pc:chgData name="Dubay, Curtis" userId="9101542b-9a8b-453b-962c-260c91f6f89e" providerId="ADAL" clId="{E9696C5A-B64C-4B14-8907-113A75F188E5}" dt="2022-07-29T14:55:59.662" v="763" actId="20577"/>
        <pc:sldMkLst>
          <pc:docMk/>
          <pc:sldMk cId="2310837786" sldId="267"/>
        </pc:sldMkLst>
        <pc:graphicFrameChg chg="mod">
          <ac:chgData name="Dubay, Curtis" userId="9101542b-9a8b-453b-962c-260c91f6f89e" providerId="ADAL" clId="{E9696C5A-B64C-4B14-8907-113A75F188E5}" dt="2022-07-29T13:58:47.928" v="403"/>
          <ac:graphicFrameMkLst>
            <pc:docMk/>
            <pc:sldMk cId="2310837786" sldId="267"/>
            <ac:graphicFrameMk id="6" creationId="{4D60B49C-066B-424B-8230-8A74FE1E6D98}"/>
          </ac:graphicFrameMkLst>
        </pc:graphicFrameChg>
      </pc:sldChg>
      <pc:sldChg chg="modSp mod modNotesTx">
        <pc:chgData name="Dubay, Curtis" userId="9101542b-9a8b-453b-962c-260c91f6f89e" providerId="ADAL" clId="{E9696C5A-B64C-4B14-8907-113A75F188E5}" dt="2022-07-29T14:56:39.656" v="777" actId="20577"/>
        <pc:sldMkLst>
          <pc:docMk/>
          <pc:sldMk cId="660257082" sldId="268"/>
        </pc:sldMkLst>
        <pc:spChg chg="mod">
          <ac:chgData name="Dubay, Curtis" userId="9101542b-9a8b-453b-962c-260c91f6f89e" providerId="ADAL" clId="{E9696C5A-B64C-4B14-8907-113A75F188E5}" dt="2022-07-29T13:59:57.249" v="464" actId="20577"/>
          <ac:spMkLst>
            <pc:docMk/>
            <pc:sldMk cId="660257082" sldId="268"/>
            <ac:spMk id="3" creationId="{5191596C-03E2-CE4D-A46D-ABA757370E44}"/>
          </ac:spMkLst>
        </pc:spChg>
      </pc:sldChg>
      <pc:sldChg chg="modSp mod modNotesTx">
        <pc:chgData name="Dubay, Curtis" userId="9101542b-9a8b-453b-962c-260c91f6f89e" providerId="ADAL" clId="{E9696C5A-B64C-4B14-8907-113A75F188E5}" dt="2022-08-09T19:34:14.711" v="1162" actId="20577"/>
        <pc:sldMkLst>
          <pc:docMk/>
          <pc:sldMk cId="705116449" sldId="270"/>
        </pc:sldMkLst>
        <pc:spChg chg="mod">
          <ac:chgData name="Dubay, Curtis" userId="9101542b-9a8b-453b-962c-260c91f6f89e" providerId="ADAL" clId="{E9696C5A-B64C-4B14-8907-113A75F188E5}" dt="2022-08-09T14:44:30.929" v="1059" actId="20577"/>
          <ac:spMkLst>
            <pc:docMk/>
            <pc:sldMk cId="705116449" sldId="270"/>
            <ac:spMk id="3" creationId="{3EF5BB33-5CA0-094A-BEB2-3B70B89B8AF4}"/>
          </ac:spMkLst>
        </pc:spChg>
      </pc:sldChg>
      <pc:sldChg chg="modSp mod modNotesTx">
        <pc:chgData name="Dubay, Curtis" userId="9101542b-9a8b-453b-962c-260c91f6f89e" providerId="ADAL" clId="{E9696C5A-B64C-4B14-8907-113A75F188E5}" dt="2022-08-01T18:58:41.789" v="911" actId="20577"/>
        <pc:sldMkLst>
          <pc:docMk/>
          <pc:sldMk cId="814367367" sldId="271"/>
        </pc:sldMkLst>
        <pc:spChg chg="mod">
          <ac:chgData name="Dubay, Curtis" userId="9101542b-9a8b-453b-962c-260c91f6f89e" providerId="ADAL" clId="{E9696C5A-B64C-4B14-8907-113A75F188E5}" dt="2022-08-01T18:19:22.965" v="852" actId="114"/>
          <ac:spMkLst>
            <pc:docMk/>
            <pc:sldMk cId="814367367" sldId="271"/>
            <ac:spMk id="3" creationId="{5791F429-FB2A-AF44-9172-786DE535F6ED}"/>
          </ac:spMkLst>
        </pc:spChg>
      </pc:sldChg>
      <pc:sldChg chg="modSp mod">
        <pc:chgData name="Dubay, Curtis" userId="9101542b-9a8b-453b-962c-260c91f6f89e" providerId="ADAL" clId="{E9696C5A-B64C-4B14-8907-113A75F188E5}" dt="2022-08-10T15:02:27.920" v="1219" actId="27918"/>
        <pc:sldMkLst>
          <pc:docMk/>
          <pc:sldMk cId="2361426359" sldId="277"/>
        </pc:sldMkLst>
        <pc:graphicFrameChg chg="mod">
          <ac:chgData name="Dubay, Curtis" userId="9101542b-9a8b-453b-962c-260c91f6f89e" providerId="ADAL" clId="{E9696C5A-B64C-4B14-8907-113A75F188E5}" dt="2022-07-28T15:56:59.762" v="231" actId="207"/>
          <ac:graphicFrameMkLst>
            <pc:docMk/>
            <pc:sldMk cId="2361426359" sldId="277"/>
            <ac:graphicFrameMk id="6" creationId="{571AA8CA-C67E-42C2-9345-CB8D9900D1CF}"/>
          </ac:graphicFrameMkLst>
        </pc:graphicFrameChg>
      </pc:sldChg>
      <pc:sldChg chg="modSp mod modNotesTx">
        <pc:chgData name="Dubay, Curtis" userId="9101542b-9a8b-453b-962c-260c91f6f89e" providerId="ADAL" clId="{E9696C5A-B64C-4B14-8907-113A75F188E5}" dt="2022-08-02T15:56:09.822" v="971" actId="20577"/>
        <pc:sldMkLst>
          <pc:docMk/>
          <pc:sldMk cId="1642113850" sldId="279"/>
        </pc:sldMkLst>
        <pc:spChg chg="mod">
          <ac:chgData name="Dubay, Curtis" userId="9101542b-9a8b-453b-962c-260c91f6f89e" providerId="ADAL" clId="{E9696C5A-B64C-4B14-8907-113A75F188E5}" dt="2022-08-02T15:43:26.053" v="920" actId="20577"/>
          <ac:spMkLst>
            <pc:docMk/>
            <pc:sldMk cId="1642113850" sldId="279"/>
            <ac:spMk id="3" creationId="{4796A8CB-A81E-0945-8060-21FC3690A9F7}"/>
          </ac:spMkLst>
        </pc:spChg>
      </pc:sldChg>
      <pc:sldChg chg="addSp delSp modSp mod">
        <pc:chgData name="Dubay, Curtis" userId="9101542b-9a8b-453b-962c-260c91f6f89e" providerId="ADAL" clId="{E9696C5A-B64C-4B14-8907-113A75F188E5}" dt="2022-07-28T16:09:27.915" v="312"/>
        <pc:sldMkLst>
          <pc:docMk/>
          <pc:sldMk cId="1340303345" sldId="280"/>
        </pc:sldMkLst>
        <pc:spChg chg="mod">
          <ac:chgData name="Dubay, Curtis" userId="9101542b-9a8b-453b-962c-260c91f6f89e" providerId="ADAL" clId="{E9696C5A-B64C-4B14-8907-113A75F188E5}" dt="2022-07-28T16:08:59.029" v="306" actId="20577"/>
          <ac:spMkLst>
            <pc:docMk/>
            <pc:sldMk cId="1340303345" sldId="280"/>
            <ac:spMk id="3" creationId="{4796A8CB-A81E-0945-8060-21FC3690A9F7}"/>
          </ac:spMkLst>
        </pc:spChg>
        <pc:graphicFrameChg chg="del">
          <ac:chgData name="Dubay, Curtis" userId="9101542b-9a8b-453b-962c-260c91f6f89e" providerId="ADAL" clId="{E9696C5A-B64C-4B14-8907-113A75F188E5}" dt="2022-07-28T16:07:57.478" v="232" actId="478"/>
          <ac:graphicFrameMkLst>
            <pc:docMk/>
            <pc:sldMk cId="1340303345" sldId="280"/>
            <ac:graphicFrameMk id="4" creationId="{3FDA047A-1987-43F9-8665-B784C4BE59C9}"/>
          </ac:graphicFrameMkLst>
        </pc:graphicFrameChg>
        <pc:graphicFrameChg chg="add mod">
          <ac:chgData name="Dubay, Curtis" userId="9101542b-9a8b-453b-962c-260c91f6f89e" providerId="ADAL" clId="{E9696C5A-B64C-4B14-8907-113A75F188E5}" dt="2022-07-28T16:09:27.915" v="312"/>
          <ac:graphicFrameMkLst>
            <pc:docMk/>
            <pc:sldMk cId="1340303345" sldId="280"/>
            <ac:graphicFrameMk id="5" creationId="{46C3472B-52E1-46B7-AC4C-2E34027904EE}"/>
          </ac:graphicFrameMkLst>
        </pc:graphicFrameChg>
      </pc:sldChg>
      <pc:sldChg chg="modSp mod modNotesTx">
        <pc:chgData name="Dubay, Curtis" userId="9101542b-9a8b-453b-962c-260c91f6f89e" providerId="ADAL" clId="{E9696C5A-B64C-4B14-8907-113A75F188E5}" dt="2022-08-10T16:26:35.555" v="1547" actId="20577"/>
        <pc:sldMkLst>
          <pc:docMk/>
          <pc:sldMk cId="1573948988" sldId="283"/>
        </pc:sldMkLst>
        <pc:spChg chg="mod">
          <ac:chgData name="Dubay, Curtis" userId="9101542b-9a8b-453b-962c-260c91f6f89e" providerId="ADAL" clId="{E9696C5A-B64C-4B14-8907-113A75F188E5}" dt="2022-08-10T14:40:51.879" v="1200" actId="20577"/>
          <ac:spMkLst>
            <pc:docMk/>
            <pc:sldMk cId="1573948988" sldId="283"/>
            <ac:spMk id="3" creationId="{777C05DD-38AE-6B4D-BDBB-FE976A869C44}"/>
          </ac:spMkLst>
        </pc:spChg>
        <pc:graphicFrameChg chg="mod">
          <ac:chgData name="Dubay, Curtis" userId="9101542b-9a8b-453b-962c-260c91f6f89e" providerId="ADAL" clId="{E9696C5A-B64C-4B14-8907-113A75F188E5}" dt="2022-08-10T14:40:21.947" v="1166"/>
          <ac:graphicFrameMkLst>
            <pc:docMk/>
            <pc:sldMk cId="1573948988" sldId="283"/>
            <ac:graphicFrameMk id="4" creationId="{B240572E-E0C5-4B2A-8FE5-5C210931FF83}"/>
          </ac:graphicFrameMkLst>
        </pc:graphicFrameChg>
      </pc:sldChg>
      <pc:sldChg chg="modSp mod">
        <pc:chgData name="Dubay, Curtis" userId="9101542b-9a8b-453b-962c-260c91f6f89e" providerId="ADAL" clId="{E9696C5A-B64C-4B14-8907-113A75F188E5}" dt="2022-08-10T15:01:38.488" v="1210" actId="20577"/>
        <pc:sldMkLst>
          <pc:docMk/>
          <pc:sldMk cId="2167553352" sldId="284"/>
        </pc:sldMkLst>
        <pc:spChg chg="mod">
          <ac:chgData name="Dubay, Curtis" userId="9101542b-9a8b-453b-962c-260c91f6f89e" providerId="ADAL" clId="{E9696C5A-B64C-4B14-8907-113A75F188E5}" dt="2022-08-10T15:01:38.488" v="1210" actId="20577"/>
          <ac:spMkLst>
            <pc:docMk/>
            <pc:sldMk cId="2167553352" sldId="284"/>
            <ac:spMk id="3" creationId="{46A1FE72-5EED-3F47-BF18-4A3D7397053A}"/>
          </ac:spMkLst>
        </pc:spChg>
      </pc:sldChg>
      <pc:sldChg chg="del">
        <pc:chgData name="Dubay, Curtis" userId="9101542b-9a8b-453b-962c-260c91f6f89e" providerId="ADAL" clId="{E9696C5A-B64C-4B14-8907-113A75F188E5}" dt="2022-07-27T16:19:43.241" v="43" actId="2696"/>
        <pc:sldMkLst>
          <pc:docMk/>
          <pc:sldMk cId="1175772754" sldId="285"/>
        </pc:sldMkLst>
      </pc:sldChg>
      <pc:sldChg chg="modSp mod modNotesTx">
        <pc:chgData name="Dubay, Curtis" userId="9101542b-9a8b-453b-962c-260c91f6f89e" providerId="ADAL" clId="{E9696C5A-B64C-4B14-8907-113A75F188E5}" dt="2022-08-05T16:09:11.897" v="1038" actId="27918"/>
        <pc:sldMkLst>
          <pc:docMk/>
          <pc:sldMk cId="3743360964" sldId="289"/>
        </pc:sldMkLst>
        <pc:graphicFrameChg chg="mod">
          <ac:chgData name="Dubay, Curtis" userId="9101542b-9a8b-453b-962c-260c91f6f89e" providerId="ADAL" clId="{E9696C5A-B64C-4B14-8907-113A75F188E5}" dt="2022-07-29T13:27:16.748" v="337"/>
          <ac:graphicFrameMkLst>
            <pc:docMk/>
            <pc:sldMk cId="3743360964" sldId="289"/>
            <ac:graphicFrameMk id="4" creationId="{37BC0BE8-C6D1-4CE8-829C-832E07C5BAEB}"/>
          </ac:graphicFrameMkLst>
        </pc:graphicFrameChg>
      </pc:sldChg>
      <pc:sldChg chg="modSp mod modNotesTx">
        <pc:chgData name="Dubay, Curtis" userId="9101542b-9a8b-453b-962c-260c91f6f89e" providerId="ADAL" clId="{E9696C5A-B64C-4B14-8907-113A75F188E5}" dt="2022-08-10T14:59:47.798" v="1201" actId="27918"/>
        <pc:sldMkLst>
          <pc:docMk/>
          <pc:sldMk cId="1641373008" sldId="291"/>
        </pc:sldMkLst>
        <pc:spChg chg="mod">
          <ac:chgData name="Dubay, Curtis" userId="9101542b-9a8b-453b-962c-260c91f6f89e" providerId="ADAL" clId="{E9696C5A-B64C-4B14-8907-113A75F188E5}" dt="2022-07-28T14:21:30.683" v="124" actId="20577"/>
          <ac:spMkLst>
            <pc:docMk/>
            <pc:sldMk cId="1641373008" sldId="291"/>
            <ac:spMk id="3" creationId="{686DC7FF-4834-894F-AAE2-36FFA6D3C9CE}"/>
          </ac:spMkLst>
        </pc:spChg>
        <pc:graphicFrameChg chg="mod">
          <ac:chgData name="Dubay, Curtis" userId="9101542b-9a8b-453b-962c-260c91f6f89e" providerId="ADAL" clId="{E9696C5A-B64C-4B14-8907-113A75F188E5}" dt="2022-07-28T14:01:20.526" v="52" actId="207"/>
          <ac:graphicFrameMkLst>
            <pc:docMk/>
            <pc:sldMk cId="1641373008" sldId="291"/>
            <ac:graphicFrameMk id="7" creationId="{40C2F686-FC51-4E62-8515-3FFE8293D476}"/>
          </ac:graphicFrameMkLst>
        </pc:graphicFrameChg>
      </pc:sldChg>
      <pc:sldChg chg="mod">
        <pc:chgData name="Dubay, Curtis" userId="9101542b-9a8b-453b-962c-260c91f6f89e" providerId="ADAL" clId="{E9696C5A-B64C-4B14-8907-113A75F188E5}" dt="2022-08-05T15:14:02.631" v="986" actId="27918"/>
        <pc:sldMkLst>
          <pc:docMk/>
          <pc:sldMk cId="893105287" sldId="298"/>
        </pc:sldMkLst>
      </pc:sldChg>
      <pc:sldChg chg="modSp mod">
        <pc:chgData name="Dubay, Curtis" userId="9101542b-9a8b-453b-962c-260c91f6f89e" providerId="ADAL" clId="{E9696C5A-B64C-4B14-8907-113A75F188E5}" dt="2022-07-29T14:57:43.443" v="826" actId="20577"/>
        <pc:sldMkLst>
          <pc:docMk/>
          <pc:sldMk cId="831486646" sldId="299"/>
        </pc:sldMkLst>
        <pc:spChg chg="mod">
          <ac:chgData name="Dubay, Curtis" userId="9101542b-9a8b-453b-962c-260c91f6f89e" providerId="ADAL" clId="{E9696C5A-B64C-4B14-8907-113A75F188E5}" dt="2022-07-29T14:57:43.443" v="826" actId="20577"/>
          <ac:spMkLst>
            <pc:docMk/>
            <pc:sldMk cId="831486646" sldId="299"/>
            <ac:spMk id="3" creationId="{F648C964-A834-8A4B-AE6F-DEC69A39A8AE}"/>
          </ac:spMkLst>
        </pc:spChg>
      </pc:sldChg>
      <pc:sldChg chg="modSp mod ord">
        <pc:chgData name="Dubay, Curtis" userId="9101542b-9a8b-453b-962c-260c91f6f89e" providerId="ADAL" clId="{E9696C5A-B64C-4B14-8907-113A75F188E5}" dt="2022-08-05T19:22:06.261" v="1042"/>
        <pc:sldMkLst>
          <pc:docMk/>
          <pc:sldMk cId="1512677575" sldId="301"/>
        </pc:sldMkLst>
        <pc:graphicFrameChg chg="mod">
          <ac:chgData name="Dubay, Curtis" userId="9101542b-9a8b-453b-962c-260c91f6f89e" providerId="ADAL" clId="{E9696C5A-B64C-4B14-8907-113A75F188E5}" dt="2022-08-05T19:22:06.261" v="1042"/>
          <ac:graphicFrameMkLst>
            <pc:docMk/>
            <pc:sldMk cId="1512677575" sldId="301"/>
            <ac:graphicFrameMk id="4" creationId="{3986CB8D-6EBE-44D8-8FBC-95F098CB0A32}"/>
          </ac:graphicFrameMkLst>
        </pc:graphicFrameChg>
      </pc:sldChg>
    </pc:docChg>
  </pc:docChgLst>
  <pc:docChgLst>
    <pc:chgData name="Dubay, Curtis" userId="9101542b-9a8b-453b-962c-260c91f6f89e" providerId="ADAL" clId="{2B2953C3-F437-4285-973F-5512026C7047}"/>
    <pc:docChg chg="custSel modSld">
      <pc:chgData name="Dubay, Curtis" userId="9101542b-9a8b-453b-962c-260c91f6f89e" providerId="ADAL" clId="{2B2953C3-F437-4285-973F-5512026C7047}" dt="2022-08-03T14:36:36.039" v="112" actId="20577"/>
      <pc:docMkLst>
        <pc:docMk/>
      </pc:docMkLst>
      <pc:sldChg chg="modSp mod modNotesTx">
        <pc:chgData name="Dubay, Curtis" userId="9101542b-9a8b-453b-962c-260c91f6f89e" providerId="ADAL" clId="{2B2953C3-F437-4285-973F-5512026C7047}" dt="2022-08-03T14:36:36.039" v="112" actId="20577"/>
        <pc:sldMkLst>
          <pc:docMk/>
          <pc:sldMk cId="3316112126" sldId="272"/>
        </pc:sldMkLst>
        <pc:spChg chg="mod">
          <ac:chgData name="Dubay, Curtis" userId="9101542b-9a8b-453b-962c-260c91f6f89e" providerId="ADAL" clId="{2B2953C3-F437-4285-973F-5512026C7047}" dt="2022-08-03T14:26:25.424" v="11" actId="20577"/>
          <ac:spMkLst>
            <pc:docMk/>
            <pc:sldMk cId="3316112126" sldId="272"/>
            <ac:spMk id="3" creationId="{AD5642BD-350C-E443-897A-A9E8786AA2D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uscc-my.sharepoint.com/personal/cdubay_uschamber_com/Documents/Charts/Contraction%20Forecasts%20.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Interest%20Rates/AAA%20Corporate%20Bond.xls" TargetMode="External"/><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Jolts.xls" TargetMode="External"/><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1" Type="http://schemas.openxmlformats.org/officeDocument/2006/relationships/oleObject" Target="https://uscc-my.sharepoint.com/personal/cdubay_uschamber_com/Documents/Charts/Jobs/Charts/Jobs%20Gap.xls"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Personal%20Income.xls" TargetMode="External"/><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https://uscc-my.sharepoint.com/personal/cdubay_uschamber_com/Documents/Charts/Personal%20Savings.xls" TargetMode="External"/><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Consumption.xls" TargetMode="External"/><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uscc-my.sharepoint.com/personal/cdubay_uschamber_com/Documents/Charts/Retail%20Sale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https://uscc-my.sharepoint.com/personal/cdubay_uschamber_com/Documents/Charts/Consumer%20Credit.xls"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uscc-my.sharepoint.com/personal/cdubay_uschamber_com/Documents/Charts/NFIB%20Small%20Business%20Optimism.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ISM.xls"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1" Type="http://schemas.openxmlformats.org/officeDocument/2006/relationships/oleObject" Target="https://uscc-my.sharepoint.com/personal/cdubay_uschamber_com/Documents/Charts/Consumer%20Sentiment.xls"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ISM%20Non-Manufacturing.xls" TargetMode="External"/><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3" Type="http://schemas.openxmlformats.org/officeDocument/2006/relationships/oleObject" Target="https://uscc-my.sharepoint.com/personal/cdubay_uschamber_com/Documents/Charts/Housing%20Table.xlsx" TargetMode="External"/><Relationship Id="rId2" Type="http://schemas.microsoft.com/office/2011/relationships/chartColorStyle" Target="colors7.xml"/><Relationship Id="rId1" Type="http://schemas.microsoft.com/office/2011/relationships/chartStyle" Target="style7.xml"/></Relationships>
</file>

<file path=ppt/charts/_rels/chart22.xml.rels><?xml version="1.0" encoding="UTF-8" standalone="yes"?>
<Relationships xmlns="http://schemas.openxmlformats.org/package/2006/relationships"><Relationship Id="rId3" Type="http://schemas.openxmlformats.org/officeDocument/2006/relationships/oleObject" Target="https://uscc-my.sharepoint.com/personal/cdubay_uschamber_com/Documents/Charts/Housing%20Table.xlsx" TargetMode="External"/><Relationship Id="rId2" Type="http://schemas.microsoft.com/office/2011/relationships/chartColorStyle" Target="colors8.xml"/><Relationship Id="rId1" Type="http://schemas.microsoft.com/office/2011/relationships/chartStyle" Target="style8.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dubay\OneDrive%20-%20US%20Chamber%20of%20Commerce\Charts\Gas%20Prices.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uscc-my.sharepoint.com/personal/cdubay_uschamber_com/Documents/Charts/Supply%20Chain/LA%20&amp;%20Long%20Beach%20Ships%20at%20Anchor.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uscc-my.sharepoint.com/personal/cdubay_uschamber_com/Documents/Charts/CPI%20Chart.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Wages%20v.%20CPI.xls"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uscc-my.sharepoint.com/personal/cdubay_uschamber_com/Documents/Charts/M1%20&amp;%20M2.xls"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uscc-my.sharepoint.com/personal/cdubay_uschamber_com/Documents/Charts/Treasury%20Rates.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Interest%20Rates/30%20Yr%20Mortgage.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225286441960459E-2"/>
          <c:y val="0.14068766404199476"/>
          <c:w val="0.98077475724632701"/>
          <c:h val="0.83707422508314766"/>
        </c:manualLayout>
      </c:layout>
      <c:barChart>
        <c:barDir val="col"/>
        <c:grouping val="clustered"/>
        <c:varyColors val="1"/>
        <c:ser>
          <c:idx val="0"/>
          <c:order val="0"/>
          <c:tx>
            <c:strRef>
              <c:f>Annualized!$AO$5</c:f>
              <c:strCache>
                <c:ptCount val="1"/>
                <c:pt idx="0">
                  <c:v>Growth</c:v>
                </c:pt>
              </c:strCache>
            </c:strRef>
          </c:tx>
          <c:spPr>
            <a:ln>
              <a:solidFill>
                <a:srgbClr val="C00000"/>
              </a:solidFill>
            </a:ln>
          </c:spPr>
          <c:invertIfNegative val="0"/>
          <c:dPt>
            <c:idx val="0"/>
            <c:invertIfNegative val="0"/>
            <c:bubble3D val="0"/>
            <c:spPr>
              <a:solidFill>
                <a:srgbClr val="C00000"/>
              </a:solidFill>
              <a:ln>
                <a:solidFill>
                  <a:srgbClr val="C00000"/>
                </a:solidFill>
              </a:ln>
              <a:effectLst/>
            </c:spPr>
            <c:extLst>
              <c:ext xmlns:c16="http://schemas.microsoft.com/office/drawing/2014/chart" uri="{C3380CC4-5D6E-409C-BE32-E72D297353CC}">
                <c16:uniqueId val="{00000007-8D86-46FF-AA2D-33A37CBCC258}"/>
              </c:ext>
            </c:extLst>
          </c:dPt>
          <c:dPt>
            <c:idx val="1"/>
            <c:invertIfNegative val="0"/>
            <c:bubble3D val="0"/>
            <c:spPr>
              <a:solidFill>
                <a:srgbClr val="FF0000"/>
              </a:solidFill>
              <a:ln>
                <a:solidFill>
                  <a:srgbClr val="C00000"/>
                </a:solidFill>
              </a:ln>
              <a:effectLst/>
            </c:spPr>
            <c:extLst>
              <c:ext xmlns:c16="http://schemas.microsoft.com/office/drawing/2014/chart" uri="{C3380CC4-5D6E-409C-BE32-E72D297353CC}">
                <c16:uniqueId val="{0000000B-6CDD-413D-85E1-F8E1DEE96054}"/>
              </c:ext>
            </c:extLst>
          </c:dPt>
          <c:dPt>
            <c:idx val="2"/>
            <c:invertIfNegative val="0"/>
            <c:bubble3D val="0"/>
            <c:spPr>
              <a:solidFill>
                <a:schemeClr val="accent1">
                  <a:shade val="50000"/>
                </a:schemeClr>
              </a:solidFill>
              <a:ln>
                <a:solidFill>
                  <a:srgbClr val="C00000"/>
                </a:solidFill>
              </a:ln>
              <a:effectLst/>
            </c:spPr>
            <c:extLst>
              <c:ext xmlns:c16="http://schemas.microsoft.com/office/drawing/2014/chart" uri="{C3380CC4-5D6E-409C-BE32-E72D297353CC}">
                <c16:uniqueId val="{0000000B-41A0-4E5C-8F25-A9F1DB63A051}"/>
              </c:ext>
            </c:extLst>
          </c:dPt>
          <c:dPt>
            <c:idx val="3"/>
            <c:invertIfNegative val="0"/>
            <c:bubble3D val="0"/>
            <c:spPr>
              <a:solidFill>
                <a:schemeClr val="accent1">
                  <a:shade val="50000"/>
                </a:schemeClr>
              </a:solidFill>
              <a:ln>
                <a:solidFill>
                  <a:srgbClr val="C00000"/>
                </a:solidFill>
              </a:ln>
              <a:effectLst/>
            </c:spPr>
            <c:extLst>
              <c:ext xmlns:c16="http://schemas.microsoft.com/office/drawing/2014/chart" uri="{C3380CC4-5D6E-409C-BE32-E72D297353CC}">
                <c16:uniqueId val="{0000000B-FA87-421B-83B1-15190D3F3C07}"/>
              </c:ext>
            </c:extLst>
          </c:dPt>
          <c:dPt>
            <c:idx val="4"/>
            <c:invertIfNegative val="0"/>
            <c:bubble3D val="0"/>
            <c:spPr>
              <a:solidFill>
                <a:schemeClr val="accent1">
                  <a:shade val="53000"/>
                </a:schemeClr>
              </a:solidFill>
              <a:ln>
                <a:solidFill>
                  <a:srgbClr val="C00000"/>
                </a:solidFill>
              </a:ln>
              <a:effectLst/>
            </c:spPr>
            <c:extLst>
              <c:ext xmlns:c16="http://schemas.microsoft.com/office/drawing/2014/chart" uri="{C3380CC4-5D6E-409C-BE32-E72D297353CC}">
                <c16:uniqueId val="{0000000B-85FD-4366-BDB2-1E107ED079B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Annualized!$AN$9:$AN$13</c:f>
              <c:strCache>
                <c:ptCount val="5"/>
                <c:pt idx="0">
                  <c:v>2022 Q1</c:v>
                </c:pt>
                <c:pt idx="1">
                  <c:v>2022 Q2</c:v>
                </c:pt>
                <c:pt idx="2">
                  <c:v>2022 Q3</c:v>
                </c:pt>
                <c:pt idx="3">
                  <c:v>2022 Q4</c:v>
                </c:pt>
                <c:pt idx="4">
                  <c:v>2022 Annual</c:v>
                </c:pt>
              </c:strCache>
            </c:strRef>
          </c:cat>
          <c:val>
            <c:numRef>
              <c:f>Annualized!$AO$9:$AO$13</c:f>
              <c:numCache>
                <c:formatCode>0.0%</c:formatCode>
                <c:ptCount val="5"/>
                <c:pt idx="0">
                  <c:v>-1.6E-2</c:v>
                </c:pt>
                <c:pt idx="1">
                  <c:v>-8.9999999999999993E-3</c:v>
                </c:pt>
                <c:pt idx="2">
                  <c:v>1.9525010000000002E-2</c:v>
                </c:pt>
                <c:pt idx="3">
                  <c:v>1.9142857142857145E-2</c:v>
                </c:pt>
                <c:pt idx="4">
                  <c:v>2.0857142857142855E-2</c:v>
                </c:pt>
              </c:numCache>
            </c:numRef>
          </c:val>
          <c:extLst>
            <c:ext xmlns:c16="http://schemas.microsoft.com/office/drawing/2014/chart" uri="{C3380CC4-5D6E-409C-BE32-E72D297353CC}">
              <c16:uniqueId val="{00000016-F270-4EFC-B3B1-2E7F9948BD76}"/>
            </c:ext>
          </c:extLst>
        </c:ser>
        <c:dLbls>
          <c:dLblPos val="outEnd"/>
          <c:showLegendKey val="0"/>
          <c:showVal val="1"/>
          <c:showCatName val="0"/>
          <c:showSerName val="0"/>
          <c:showPercent val="0"/>
          <c:showBubbleSize val="0"/>
        </c:dLbls>
        <c:gapWidth val="219"/>
        <c:overlap val="-27"/>
        <c:axId val="493817232"/>
        <c:axId val="493821168"/>
      </c:barChart>
      <c:catAx>
        <c:axId val="49381723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sng" strike="noStrike" kern="1200" baseline="0">
                <a:solidFill>
                  <a:schemeClr val="tx1"/>
                </a:solidFill>
                <a:latin typeface="+mn-lt"/>
                <a:ea typeface="+mn-ea"/>
                <a:cs typeface="+mn-cs"/>
              </a:defRPr>
            </a:pPr>
            <a:endParaRPr lang="en-US"/>
          </a:p>
        </c:txPr>
        <c:crossAx val="493821168"/>
        <c:crosses val="autoZero"/>
        <c:auto val="1"/>
        <c:lblAlgn val="ctr"/>
        <c:lblOffset val="100"/>
        <c:noMultiLvlLbl val="0"/>
      </c:catAx>
      <c:valAx>
        <c:axId val="493821168"/>
        <c:scaling>
          <c:orientation val="minMax"/>
          <c:max val="4.0000000000000008E-2"/>
          <c:min val="-2.5000000000000005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9381723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189058398950132E-2"/>
          <c:y val="5.1330629374662422E-2"/>
          <c:w val="0.92891765091863521"/>
          <c:h val="0.88197040823109851"/>
        </c:manualLayout>
      </c:layout>
      <c:lineChart>
        <c:grouping val="standard"/>
        <c:varyColors val="0"/>
        <c:ser>
          <c:idx val="0"/>
          <c:order val="0"/>
          <c:tx>
            <c:strRef>
              <c:f>'FRED Graph'!$E$11</c:f>
              <c:strCache>
                <c:ptCount val="1"/>
                <c:pt idx="0">
                  <c:v>Average AAA Corporate Bond Rate</c:v>
                </c:pt>
              </c:strCache>
            </c:strRef>
          </c:tx>
          <c:spPr>
            <a:ln w="63500"/>
          </c:spPr>
          <c:marker>
            <c:symbol val="none"/>
          </c:marker>
          <c:cat>
            <c:numRef>
              <c:f>'FRED Graph'!$D$513:$D$650</c:f>
              <c:numCache>
                <c:formatCode>mmm\ yy</c:formatCode>
                <c:ptCount val="138"/>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44686</c:v>
                </c:pt>
                <c:pt idx="87">
                  <c:v>44687</c:v>
                </c:pt>
                <c:pt idx="88">
                  <c:v>44690</c:v>
                </c:pt>
                <c:pt idx="89">
                  <c:v>44691</c:v>
                </c:pt>
                <c:pt idx="90">
                  <c:v>44692</c:v>
                </c:pt>
                <c:pt idx="91">
                  <c:v>44693</c:v>
                </c:pt>
                <c:pt idx="92">
                  <c:v>44694</c:v>
                </c:pt>
                <c:pt idx="93">
                  <c:v>44697</c:v>
                </c:pt>
                <c:pt idx="94">
                  <c:v>44698</c:v>
                </c:pt>
                <c:pt idx="95">
                  <c:v>44699</c:v>
                </c:pt>
                <c:pt idx="96">
                  <c:v>44700</c:v>
                </c:pt>
                <c:pt idx="97">
                  <c:v>44701</c:v>
                </c:pt>
                <c:pt idx="98">
                  <c:v>44704</c:v>
                </c:pt>
                <c:pt idx="99">
                  <c:v>44705</c:v>
                </c:pt>
                <c:pt idx="100">
                  <c:v>44706</c:v>
                </c:pt>
                <c:pt idx="101">
                  <c:v>44707</c:v>
                </c:pt>
                <c:pt idx="102">
                  <c:v>44708</c:v>
                </c:pt>
                <c:pt idx="103">
                  <c:v>44712</c:v>
                </c:pt>
                <c:pt idx="104">
                  <c:v>44713</c:v>
                </c:pt>
                <c:pt idx="105">
                  <c:v>44714</c:v>
                </c:pt>
                <c:pt idx="106">
                  <c:v>44715</c:v>
                </c:pt>
                <c:pt idx="107">
                  <c:v>44718</c:v>
                </c:pt>
                <c:pt idx="108">
                  <c:v>44719</c:v>
                </c:pt>
                <c:pt idx="109">
                  <c:v>44720</c:v>
                </c:pt>
                <c:pt idx="110">
                  <c:v>44721</c:v>
                </c:pt>
                <c:pt idx="111">
                  <c:v>44722</c:v>
                </c:pt>
                <c:pt idx="112">
                  <c:v>44725</c:v>
                </c:pt>
                <c:pt idx="113">
                  <c:v>44726</c:v>
                </c:pt>
                <c:pt idx="114">
                  <c:v>44727</c:v>
                </c:pt>
                <c:pt idx="115">
                  <c:v>44728</c:v>
                </c:pt>
                <c:pt idx="116">
                  <c:v>44729</c:v>
                </c:pt>
                <c:pt idx="117">
                  <c:v>44733</c:v>
                </c:pt>
                <c:pt idx="118">
                  <c:v>44734</c:v>
                </c:pt>
                <c:pt idx="119">
                  <c:v>44735</c:v>
                </c:pt>
                <c:pt idx="120">
                  <c:v>44736</c:v>
                </c:pt>
                <c:pt idx="121">
                  <c:v>44739</c:v>
                </c:pt>
                <c:pt idx="122">
                  <c:v>44740</c:v>
                </c:pt>
                <c:pt idx="123">
                  <c:v>44741</c:v>
                </c:pt>
                <c:pt idx="124">
                  <c:v>44742</c:v>
                </c:pt>
                <c:pt idx="125">
                  <c:v>44743</c:v>
                </c:pt>
                <c:pt idx="126">
                  <c:v>44747</c:v>
                </c:pt>
                <c:pt idx="127">
                  <c:v>44748</c:v>
                </c:pt>
                <c:pt idx="128">
                  <c:v>44749</c:v>
                </c:pt>
                <c:pt idx="129">
                  <c:v>44750</c:v>
                </c:pt>
                <c:pt idx="130">
                  <c:v>44753</c:v>
                </c:pt>
                <c:pt idx="131">
                  <c:v>44754</c:v>
                </c:pt>
                <c:pt idx="132">
                  <c:v>44755</c:v>
                </c:pt>
                <c:pt idx="133">
                  <c:v>44756</c:v>
                </c:pt>
                <c:pt idx="134">
                  <c:v>44757</c:v>
                </c:pt>
                <c:pt idx="135">
                  <c:v>44760</c:v>
                </c:pt>
                <c:pt idx="136">
                  <c:v>44761</c:v>
                </c:pt>
                <c:pt idx="137">
                  <c:v>44762</c:v>
                </c:pt>
              </c:numCache>
            </c:numRef>
          </c:cat>
          <c:val>
            <c:numRef>
              <c:f>'FRED Graph'!$E$513:$E$650</c:f>
              <c:numCache>
                <c:formatCode>0.0%</c:formatCode>
                <c:ptCount val="138"/>
                <c:pt idx="0">
                  <c:v>2.7900000000000001E-2</c:v>
                </c:pt>
                <c:pt idx="1">
                  <c:v>2.8199999999999999E-2</c:v>
                </c:pt>
                <c:pt idx="2">
                  <c:v>2.8399999999999998E-2</c:v>
                </c:pt>
                <c:pt idx="3">
                  <c:v>2.81E-2</c:v>
                </c:pt>
                <c:pt idx="4">
                  <c:v>2.8799999999999999E-2</c:v>
                </c:pt>
                <c:pt idx="5">
                  <c:v>2.92E-2</c:v>
                </c:pt>
                <c:pt idx="6">
                  <c:v>2.86E-2</c:v>
                </c:pt>
                <c:pt idx="7">
                  <c:v>2.86E-2</c:v>
                </c:pt>
                <c:pt idx="8">
                  <c:v>2.8300000000000002E-2</c:v>
                </c:pt>
                <c:pt idx="9">
                  <c:v>2.92E-2</c:v>
                </c:pt>
                <c:pt idx="10">
                  <c:v>0.03</c:v>
                </c:pt>
                <c:pt idx="11">
                  <c:v>2.9500000000000002E-2</c:v>
                </c:pt>
                <c:pt idx="12">
                  <c:v>0.03</c:v>
                </c:pt>
                <c:pt idx="13">
                  <c:v>2.9500000000000002E-2</c:v>
                </c:pt>
                <c:pt idx="14">
                  <c:v>3.0200000000000001E-2</c:v>
                </c:pt>
                <c:pt idx="15">
                  <c:v>3.04E-2</c:v>
                </c:pt>
                <c:pt idx="16">
                  <c:v>3.0699999999999998E-2</c:v>
                </c:pt>
                <c:pt idx="17">
                  <c:v>3.0099999999999998E-2</c:v>
                </c:pt>
                <c:pt idx="18">
                  <c:v>3.0499999999999999E-2</c:v>
                </c:pt>
                <c:pt idx="19">
                  <c:v>3.0600000000000002E-2</c:v>
                </c:pt>
                <c:pt idx="20">
                  <c:v>3.0800000000000001E-2</c:v>
                </c:pt>
                <c:pt idx="21">
                  <c:v>3.0499999999999999E-2</c:v>
                </c:pt>
                <c:pt idx="22">
                  <c:v>3.1200000000000002E-2</c:v>
                </c:pt>
                <c:pt idx="23">
                  <c:v>3.2199999999999999E-2</c:v>
                </c:pt>
                <c:pt idx="24">
                  <c:v>3.2000000000000001E-2</c:v>
                </c:pt>
                <c:pt idx="25">
                  <c:v>3.2099999999999997E-2</c:v>
                </c:pt>
                <c:pt idx="26">
                  <c:v>3.1699999999999999E-2</c:v>
                </c:pt>
                <c:pt idx="27">
                  <c:v>3.2500000000000001E-2</c:v>
                </c:pt>
                <c:pt idx="28">
                  <c:v>3.2199999999999999E-2</c:v>
                </c:pt>
                <c:pt idx="29">
                  <c:v>3.2599999999999997E-2</c:v>
                </c:pt>
                <c:pt idx="30">
                  <c:v>3.3099999999999997E-2</c:v>
                </c:pt>
                <c:pt idx="31">
                  <c:v>3.3500000000000002E-2</c:v>
                </c:pt>
                <c:pt idx="32">
                  <c:v>3.3399999999999999E-2</c:v>
                </c:pt>
                <c:pt idx="33">
                  <c:v>3.2899999999999999E-2</c:v>
                </c:pt>
                <c:pt idx="34">
                  <c:v>3.3399999999999999E-2</c:v>
                </c:pt>
                <c:pt idx="35">
                  <c:v>3.3599999999999998E-2</c:v>
                </c:pt>
                <c:pt idx="36">
                  <c:v>3.3599999999999998E-2</c:v>
                </c:pt>
                <c:pt idx="37">
                  <c:v>3.3700000000000001E-2</c:v>
                </c:pt>
                <c:pt idx="38">
                  <c:v>3.2599999999999997E-2</c:v>
                </c:pt>
                <c:pt idx="39">
                  <c:v>3.2000000000000001E-2</c:v>
                </c:pt>
                <c:pt idx="40">
                  <c:v>3.32E-2</c:v>
                </c:pt>
                <c:pt idx="41">
                  <c:v>3.3099999999999997E-2</c:v>
                </c:pt>
                <c:pt idx="42">
                  <c:v>3.2400000000000005E-2</c:v>
                </c:pt>
                <c:pt idx="43">
                  <c:v>3.3099999999999997E-2</c:v>
                </c:pt>
                <c:pt idx="44">
                  <c:v>3.4099999999999998E-2</c:v>
                </c:pt>
                <c:pt idx="45">
                  <c:v>3.4099999999999998E-2</c:v>
                </c:pt>
                <c:pt idx="46">
                  <c:v>3.5000000000000003E-2</c:v>
                </c:pt>
                <c:pt idx="47">
                  <c:v>3.4700000000000002E-2</c:v>
                </c:pt>
                <c:pt idx="48">
                  <c:v>3.5699999999999996E-2</c:v>
                </c:pt>
                <c:pt idx="49">
                  <c:v>3.6299999999999999E-2</c:v>
                </c:pt>
                <c:pt idx="50">
                  <c:v>3.56E-2</c:v>
                </c:pt>
                <c:pt idx="51">
                  <c:v>3.4700000000000002E-2</c:v>
                </c:pt>
                <c:pt idx="52">
                  <c:v>3.2799999999999996E-2</c:v>
                </c:pt>
                <c:pt idx="53">
                  <c:v>3.4599999999999999E-2</c:v>
                </c:pt>
                <c:pt idx="54">
                  <c:v>3.5099999999999999E-2</c:v>
                </c:pt>
                <c:pt idx="55">
                  <c:v>3.5099999999999999E-2</c:v>
                </c:pt>
                <c:pt idx="56">
                  <c:v>3.49E-2</c:v>
                </c:pt>
                <c:pt idx="57">
                  <c:v>3.5400000000000001E-2</c:v>
                </c:pt>
                <c:pt idx="58">
                  <c:v>3.5099999999999999E-2</c:v>
                </c:pt>
                <c:pt idx="59">
                  <c:v>3.4700000000000002E-2</c:v>
                </c:pt>
                <c:pt idx="60">
                  <c:v>3.4000000000000002E-2</c:v>
                </c:pt>
                <c:pt idx="61">
                  <c:v>3.3799999999999997E-2</c:v>
                </c:pt>
                <c:pt idx="62">
                  <c:v>3.32E-2</c:v>
                </c:pt>
                <c:pt idx="63">
                  <c:v>3.3300000000000003E-2</c:v>
                </c:pt>
                <c:pt idx="64">
                  <c:v>3.44E-2</c:v>
                </c:pt>
                <c:pt idx="65">
                  <c:v>3.5099999999999999E-2</c:v>
                </c:pt>
                <c:pt idx="66">
                  <c:v>3.5499999999999997E-2</c:v>
                </c:pt>
                <c:pt idx="67">
                  <c:v>3.6000000000000004E-2</c:v>
                </c:pt>
                <c:pt idx="68">
                  <c:v>3.73E-2</c:v>
                </c:pt>
                <c:pt idx="69">
                  <c:v>3.7499999999999999E-2</c:v>
                </c:pt>
                <c:pt idx="70">
                  <c:v>3.7699999999999997E-2</c:v>
                </c:pt>
                <c:pt idx="71">
                  <c:v>3.8800000000000001E-2</c:v>
                </c:pt>
                <c:pt idx="72">
                  <c:v>3.8900000000000004E-2</c:v>
                </c:pt>
                <c:pt idx="73">
                  <c:v>3.95E-2</c:v>
                </c:pt>
                <c:pt idx="74">
                  <c:v>3.8699999999999998E-2</c:v>
                </c:pt>
                <c:pt idx="75">
                  <c:v>3.9199999999999999E-2</c:v>
                </c:pt>
                <c:pt idx="76">
                  <c:v>3.9599999999999996E-2</c:v>
                </c:pt>
                <c:pt idx="77">
                  <c:v>3.9199999999999999E-2</c:v>
                </c:pt>
                <c:pt idx="78">
                  <c:v>3.9199999999999999E-2</c:v>
                </c:pt>
                <c:pt idx="79">
                  <c:v>3.9699999999999999E-2</c:v>
                </c:pt>
                <c:pt idx="80">
                  <c:v>3.9900000000000005E-2</c:v>
                </c:pt>
                <c:pt idx="81">
                  <c:v>4.0099999999999997E-2</c:v>
                </c:pt>
                <c:pt idx="82">
                  <c:v>4.1799999999999997E-2</c:v>
                </c:pt>
                <c:pt idx="83">
                  <c:v>4.1100000000000005E-2</c:v>
                </c:pt>
                <c:pt idx="84">
                  <c:v>4.0800000000000003E-2</c:v>
                </c:pt>
                <c:pt idx="85">
                  <c:v>4.2800000000000005E-2</c:v>
                </c:pt>
                <c:pt idx="86">
                  <c:v>4.2800000000000005E-2</c:v>
                </c:pt>
                <c:pt idx="87">
                  <c:v>4.2800000000000005E-2</c:v>
                </c:pt>
                <c:pt idx="88">
                  <c:v>4.2800000000000005E-2</c:v>
                </c:pt>
                <c:pt idx="89">
                  <c:v>4.2000000000000003E-2</c:v>
                </c:pt>
                <c:pt idx="90">
                  <c:v>4.1200000000000001E-2</c:v>
                </c:pt>
                <c:pt idx="91">
                  <c:v>4.0500000000000001E-2</c:v>
                </c:pt>
                <c:pt idx="92">
                  <c:v>4.1900000000000007E-2</c:v>
                </c:pt>
                <c:pt idx="93">
                  <c:v>4.1799999999999997E-2</c:v>
                </c:pt>
                <c:pt idx="94">
                  <c:v>4.2599999999999999E-2</c:v>
                </c:pt>
                <c:pt idx="95">
                  <c:v>4.1799999999999997E-2</c:v>
                </c:pt>
                <c:pt idx="96">
                  <c:v>4.1799999999999997E-2</c:v>
                </c:pt>
                <c:pt idx="97">
                  <c:v>4.1100000000000005E-2</c:v>
                </c:pt>
                <c:pt idx="98">
                  <c:v>4.1500000000000002E-2</c:v>
                </c:pt>
                <c:pt idx="99">
                  <c:v>4.0599999999999997E-2</c:v>
                </c:pt>
                <c:pt idx="100">
                  <c:v>4.0099999999999997E-2</c:v>
                </c:pt>
                <c:pt idx="101">
                  <c:v>3.9800000000000002E-2</c:v>
                </c:pt>
                <c:pt idx="102">
                  <c:v>3.95E-2</c:v>
                </c:pt>
                <c:pt idx="103">
                  <c:v>0.04</c:v>
                </c:pt>
                <c:pt idx="104">
                  <c:v>4.0199999999999993E-2</c:v>
                </c:pt>
                <c:pt idx="105">
                  <c:v>4.0199999999999993E-2</c:v>
                </c:pt>
                <c:pt idx="106">
                  <c:v>4.0599999999999997E-2</c:v>
                </c:pt>
                <c:pt idx="107">
                  <c:v>4.1399999999999999E-2</c:v>
                </c:pt>
                <c:pt idx="108">
                  <c:v>4.0599999999999997E-2</c:v>
                </c:pt>
                <c:pt idx="109">
                  <c:v>4.1299999999999996E-2</c:v>
                </c:pt>
                <c:pt idx="110">
                  <c:v>4.1399999999999999E-2</c:v>
                </c:pt>
                <c:pt idx="111">
                  <c:v>4.2000000000000003E-2</c:v>
                </c:pt>
                <c:pt idx="112">
                  <c:v>4.4400000000000002E-2</c:v>
                </c:pt>
                <c:pt idx="113">
                  <c:v>4.4999999999999998E-2</c:v>
                </c:pt>
                <c:pt idx="114">
                  <c:v>4.3899999999999995E-2</c:v>
                </c:pt>
                <c:pt idx="115">
                  <c:v>4.41E-2</c:v>
                </c:pt>
                <c:pt idx="116">
                  <c:v>4.3200000000000002E-2</c:v>
                </c:pt>
                <c:pt idx="117">
                  <c:v>4.4000000000000004E-2</c:v>
                </c:pt>
                <c:pt idx="118">
                  <c:v>4.2699999999999995E-2</c:v>
                </c:pt>
                <c:pt idx="119">
                  <c:v>4.2099999999999999E-2</c:v>
                </c:pt>
                <c:pt idx="120">
                  <c:v>4.2500000000000003E-2</c:v>
                </c:pt>
                <c:pt idx="121">
                  <c:v>4.2900000000000001E-2</c:v>
                </c:pt>
                <c:pt idx="122">
                  <c:v>4.2999999999999997E-2</c:v>
                </c:pt>
                <c:pt idx="123">
                  <c:v>4.2099999999999999E-2</c:v>
                </c:pt>
                <c:pt idx="124">
                  <c:v>4.1900000000000007E-2</c:v>
                </c:pt>
                <c:pt idx="125">
                  <c:v>4.2599999999999999E-2</c:v>
                </c:pt>
                <c:pt idx="126">
                  <c:v>4.1200000000000001E-2</c:v>
                </c:pt>
                <c:pt idx="127">
                  <c:v>4.1700000000000001E-2</c:v>
                </c:pt>
                <c:pt idx="128">
                  <c:v>4.2000000000000003E-2</c:v>
                </c:pt>
                <c:pt idx="129">
                  <c:v>4.2300000000000004E-2</c:v>
                </c:pt>
                <c:pt idx="130">
                  <c:v>4.1100000000000005E-2</c:v>
                </c:pt>
                <c:pt idx="131">
                  <c:v>4.1299999999999996E-2</c:v>
                </c:pt>
                <c:pt idx="132">
                  <c:v>4.0599999999999997E-2</c:v>
                </c:pt>
                <c:pt idx="133">
                  <c:v>4.0899999999999999E-2</c:v>
                </c:pt>
                <c:pt idx="134">
                  <c:v>4.07E-2</c:v>
                </c:pt>
                <c:pt idx="135">
                  <c:v>4.07E-2</c:v>
                </c:pt>
                <c:pt idx="136">
                  <c:v>4.1100000000000005E-2</c:v>
                </c:pt>
                <c:pt idx="137">
                  <c:v>4.0800000000000003E-2</c:v>
                </c:pt>
              </c:numCache>
            </c:numRef>
          </c:val>
          <c:smooth val="0"/>
          <c:extLst>
            <c:ext xmlns:c16="http://schemas.microsoft.com/office/drawing/2014/chart" uri="{C3380CC4-5D6E-409C-BE32-E72D297353CC}">
              <c16:uniqueId val="{00000000-A3C0-4049-B613-BFCFFD39CBE5}"/>
            </c:ext>
          </c:extLst>
        </c:ser>
        <c:dLbls>
          <c:showLegendKey val="0"/>
          <c:showVal val="0"/>
          <c:showCatName val="0"/>
          <c:showSerName val="0"/>
          <c:showPercent val="0"/>
          <c:showBubbleSize val="0"/>
        </c:dLbls>
        <c:smooth val="0"/>
        <c:axId val="1095088800"/>
        <c:axId val="1"/>
      </c:lineChart>
      <c:dateAx>
        <c:axId val="1095088800"/>
        <c:scaling>
          <c:orientation val="minMax"/>
        </c:scaling>
        <c:delete val="0"/>
        <c:axPos val="b"/>
        <c:numFmt formatCode="mmm\ yy" sourceLinked="0"/>
        <c:majorTickMark val="out"/>
        <c:minorTickMark val="none"/>
        <c:tickLblPos val="low"/>
        <c:spPr>
          <a:noFill/>
          <a:ln w="9525" cap="flat" cmpd="sng" algn="ctr">
            <a:solidFill>
              <a:schemeClr val="tx1">
                <a:lumMod val="15000"/>
                <a:lumOff val="85000"/>
              </a:schemeClr>
            </a:solidFill>
            <a:round/>
          </a:ln>
          <a:effectLst/>
        </c:spPr>
        <c:txPr>
          <a:bodyPr rot="0" vert="horz"/>
          <a:lstStyle/>
          <a:p>
            <a:pPr>
              <a:defRPr sz="1195" b="1" i="0" u="none" strike="noStrike" baseline="0">
                <a:solidFill>
                  <a:schemeClr val="tx1"/>
                </a:solidFill>
                <a:latin typeface="Calibri"/>
                <a:ea typeface="Calibri"/>
                <a:cs typeface="Calibri"/>
              </a:defRPr>
            </a:pPr>
            <a:endParaRPr lang="en-US"/>
          </a:p>
        </c:txPr>
        <c:crossAx val="1"/>
        <c:crosses val="autoZero"/>
        <c:auto val="1"/>
        <c:lblOffset val="100"/>
        <c:baseTimeUnit val="days"/>
        <c:majorUnit val="30"/>
        <c:majorTimeUnit val="days"/>
        <c:minorUnit val="1"/>
        <c:minorTimeUnit val="days"/>
      </c:dateAx>
      <c:valAx>
        <c:axId val="1"/>
        <c:scaling>
          <c:orientation val="minMax"/>
          <c:max val="4.5000000000000012E-2"/>
          <c:min val="2.7500000000000007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1195" b="1" i="0" u="none" strike="noStrike" baseline="0">
                <a:solidFill>
                  <a:schemeClr val="tx1"/>
                </a:solidFill>
                <a:latin typeface="Calibri"/>
                <a:ea typeface="Calibri"/>
                <a:cs typeface="Calibri"/>
              </a:defRPr>
            </a:pPr>
            <a:endParaRPr lang="en-US"/>
          </a:p>
        </c:txPr>
        <c:crossAx val="1095088800"/>
        <c:crosses val="autoZero"/>
        <c:crossBetween val="midCat"/>
      </c:valAx>
      <c:spPr>
        <a:noFill/>
        <a:ln w="25400">
          <a:noFill/>
        </a:ln>
      </c:spPr>
    </c:plotArea>
    <c:legend>
      <c:legendPos val="r"/>
      <c:layout>
        <c:manualLayout>
          <c:xMode val="edge"/>
          <c:yMode val="edge"/>
          <c:x val="0.37437040682414696"/>
          <c:y val="3.6463736675683547E-2"/>
          <c:w val="0.25054940368896861"/>
          <c:h val="3.7821403780202462E-2"/>
        </c:manualLayout>
      </c:layout>
      <c:overlay val="0"/>
      <c:txPr>
        <a:bodyPr/>
        <a:lstStyle/>
        <a:p>
          <a:pPr>
            <a:defRPr sz="1400" b="1" u="sng">
              <a:solidFill>
                <a:schemeClr val="tx1"/>
              </a:solidFill>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999347850996373E-4"/>
          <c:y val="0.10234192094600275"/>
          <c:w val="0.97583989541194316"/>
          <c:h val="0.80631695774182643"/>
        </c:manualLayout>
      </c:layout>
      <c:lineChart>
        <c:grouping val="standard"/>
        <c:varyColors val="0"/>
        <c:ser>
          <c:idx val="0"/>
          <c:order val="0"/>
          <c:tx>
            <c:strRef>
              <c:f>'FRED Graph'!$B$43</c:f>
              <c:strCache>
                <c:ptCount val="1"/>
                <c:pt idx="0">
                  <c:v>Job Openings</c:v>
                </c:pt>
              </c:strCache>
            </c:strRef>
          </c:tx>
          <c:spPr>
            <a:ln w="31750" cap="rnd">
              <a:solidFill>
                <a:schemeClr val="accent1"/>
              </a:solidFill>
              <a:round/>
            </a:ln>
            <a:effectLst/>
          </c:spPr>
          <c:marker>
            <c:symbol val="none"/>
          </c:marker>
          <c:dLbls>
            <c:dLbl>
              <c:idx val="0"/>
              <c:layout>
                <c:manualLayout>
                  <c:x val="-4.9205964639035503E-2"/>
                  <c:y val="-1.061145722896589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92-44CF-AA79-7C3DF07C4ECA}"/>
                </c:ext>
              </c:extLst>
            </c:dLbl>
            <c:dLbl>
              <c:idx val="1"/>
              <c:layout>
                <c:manualLayout>
                  <c:x val="-2.128240003956695E-2"/>
                  <c:y val="-5.3939826316899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92-44CF-AA79-7C3DF07C4ECA}"/>
                </c:ext>
              </c:extLst>
            </c:dLbl>
            <c:dLbl>
              <c:idx val="2"/>
              <c:layout>
                <c:manualLayout>
                  <c:x val="-4.3422687548671825E-2"/>
                  <c:y val="-6.3804024496937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92-44CF-AA79-7C3DF07C4ECA}"/>
                </c:ext>
              </c:extLst>
            </c:dLbl>
            <c:dLbl>
              <c:idx val="3"/>
              <c:layout>
                <c:manualLayout>
                  <c:x val="-1.9933431397998327E-2"/>
                  <c:y val="-3.75196055038574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92-44CF-AA79-7C3DF07C4ECA}"/>
                </c:ext>
              </c:extLst>
            </c:dLbl>
            <c:dLbl>
              <c:idx val="4"/>
              <c:layout>
                <c:manualLayout>
                  <c:x val="-1.5507832491328142E-2"/>
                  <c:y val="-3.3496665733019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92-44CF-AA79-7C3DF07C4ECA}"/>
                </c:ext>
              </c:extLst>
            </c:dLbl>
            <c:dLbl>
              <c:idx val="5"/>
              <c:layout>
                <c:manualLayout>
                  <c:x val="-1.5507832491328142E-2"/>
                  <c:y val="-4.9693339261485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92-44CF-AA79-7C3DF07C4ECA}"/>
                </c:ext>
              </c:extLst>
            </c:dLbl>
            <c:dLbl>
              <c:idx val="6"/>
              <c:layout>
                <c:manualLayout>
                  <c:x val="-2.4317498774191794E-2"/>
                  <c:y val="-4.5587210689572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92-44CF-AA79-7C3DF07C4ECA}"/>
                </c:ext>
              </c:extLst>
            </c:dLbl>
            <c:dLbl>
              <c:idx val="7"/>
              <c:layout>
                <c:manualLayout>
                  <c:x val="-2.7233199174083442E-2"/>
                  <c:y val="-4.1149593975220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92-44CF-AA79-7C3DF07C4ECA}"/>
                </c:ext>
              </c:extLst>
            </c:dLbl>
            <c:dLbl>
              <c:idx val="8"/>
              <c:layout>
                <c:manualLayout>
                  <c:x val="-3.8969513426206338E-2"/>
                  <c:y val="-4.1568758450648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92-44CF-AA79-7C3DF07C4ECA}"/>
                </c:ext>
              </c:extLst>
            </c:dLbl>
            <c:dLbl>
              <c:idx val="9"/>
              <c:layout>
                <c:manualLayout>
                  <c:x val="-3.3080211127455329E-2"/>
                  <c:y val="-4.92129165672472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92-44CF-AA79-7C3DF07C4ECA}"/>
                </c:ext>
              </c:extLst>
            </c:dLbl>
            <c:dLbl>
              <c:idx val="10"/>
              <c:layout>
                <c:manualLayout>
                  <c:x val="-3.4556949612067719E-2"/>
                  <c:y val="-3.9124950290304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792-44CF-AA79-7C3DF07C4ECA}"/>
                </c:ext>
              </c:extLst>
            </c:dLbl>
            <c:dLbl>
              <c:idx val="11"/>
              <c:layout>
                <c:manualLayout>
                  <c:x val="-2.7247874226252203E-2"/>
                  <c:y val="-4.3619586688311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92-44CF-AA79-7C3DF07C4ECA}"/>
                </c:ext>
              </c:extLst>
            </c:dLbl>
            <c:dLbl>
              <c:idx val="12"/>
              <c:layout>
                <c:manualLayout>
                  <c:x val="-1.7835959468172527E-2"/>
                  <c:y val="-3.4656118859756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8A-4BA9-A6D4-F908B8294EE4}"/>
                </c:ext>
              </c:extLst>
            </c:dLbl>
            <c:dLbl>
              <c:idx val="13"/>
              <c:layout>
                <c:manualLayout>
                  <c:x val="-1.6794292716067315E-2"/>
                  <c:y val="3.8571184945069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3C-4E55-B0E0-E3C51D8C7952}"/>
                </c:ext>
              </c:extLst>
            </c:dLbl>
            <c:dLbl>
              <c:idx val="14"/>
              <c:layout>
                <c:manualLayout>
                  <c:x val="-2.5127626732909018E-2"/>
                  <c:y val="4.13876197067936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B5-4817-97BD-32A05EF09A1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'FRED Graph'!$A$44:$A$71</c:f>
              <c:numCache>
                <c:formatCode>yyyy\-mm\-dd</c:formatCode>
                <c:ptCount val="28"/>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pt idx="25">
                  <c:v>44652</c:v>
                </c:pt>
                <c:pt idx="26">
                  <c:v>44682</c:v>
                </c:pt>
                <c:pt idx="27">
                  <c:v>44713</c:v>
                </c:pt>
              </c:numCache>
            </c:numRef>
          </c:cat>
          <c:val>
            <c:numRef>
              <c:f>'FRED Graph'!$B$44:$B$71</c:f>
              <c:numCache>
                <c:formatCode>0</c:formatCode>
                <c:ptCount val="28"/>
                <c:pt idx="0">
                  <c:v>5769</c:v>
                </c:pt>
                <c:pt idx="1">
                  <c:v>4630</c:v>
                </c:pt>
                <c:pt idx="2">
                  <c:v>5447</c:v>
                </c:pt>
                <c:pt idx="3">
                  <c:v>6112</c:v>
                </c:pt>
                <c:pt idx="4">
                  <c:v>6717</c:v>
                </c:pt>
                <c:pt idx="5">
                  <c:v>6451</c:v>
                </c:pt>
                <c:pt idx="6">
                  <c:v>6611</c:v>
                </c:pt>
                <c:pt idx="7">
                  <c:v>6873</c:v>
                </c:pt>
                <c:pt idx="8">
                  <c:v>6766</c:v>
                </c:pt>
                <c:pt idx="9">
                  <c:v>6938</c:v>
                </c:pt>
                <c:pt idx="10">
                  <c:v>7232</c:v>
                </c:pt>
                <c:pt idx="11">
                  <c:v>7860</c:v>
                </c:pt>
                <c:pt idx="12">
                  <c:v>8480</c:v>
                </c:pt>
                <c:pt idx="13">
                  <c:v>9265</c:v>
                </c:pt>
                <c:pt idx="14">
                  <c:v>9639</c:v>
                </c:pt>
                <c:pt idx="15">
                  <c:v>9852</c:v>
                </c:pt>
                <c:pt idx="16">
                  <c:v>10783</c:v>
                </c:pt>
                <c:pt idx="17">
                  <c:v>10629</c:v>
                </c:pt>
                <c:pt idx="18">
                  <c:v>10673</c:v>
                </c:pt>
                <c:pt idx="19">
                  <c:v>11094</c:v>
                </c:pt>
                <c:pt idx="20">
                  <c:v>10922</c:v>
                </c:pt>
                <c:pt idx="21">
                  <c:v>11448</c:v>
                </c:pt>
                <c:pt idx="22">
                  <c:v>11283</c:v>
                </c:pt>
                <c:pt idx="23">
                  <c:v>11344</c:v>
                </c:pt>
                <c:pt idx="24">
                  <c:v>11855</c:v>
                </c:pt>
                <c:pt idx="25">
                  <c:v>11681</c:v>
                </c:pt>
                <c:pt idx="26">
                  <c:v>11303</c:v>
                </c:pt>
                <c:pt idx="27">
                  <c:v>10698</c:v>
                </c:pt>
              </c:numCache>
            </c:numRef>
          </c:val>
          <c:smooth val="0"/>
          <c:extLst>
            <c:ext xmlns:c16="http://schemas.microsoft.com/office/drawing/2014/chart" uri="{C3380CC4-5D6E-409C-BE32-E72D297353CC}">
              <c16:uniqueId val="{0000000C-F792-44CF-AA79-7C3DF07C4ECA}"/>
            </c:ext>
          </c:extLst>
        </c:ser>
        <c:ser>
          <c:idx val="1"/>
          <c:order val="1"/>
          <c:tx>
            <c:strRef>
              <c:f>'FRED Graph'!$C$43</c:f>
              <c:strCache>
                <c:ptCount val="1"/>
                <c:pt idx="0">
                  <c:v>Unemployed</c:v>
                </c:pt>
              </c:strCache>
            </c:strRef>
          </c:tx>
          <c:spPr>
            <a:ln w="31750" cap="rnd">
              <a:solidFill>
                <a:schemeClr val="accent2"/>
              </a:solidFill>
              <a:round/>
            </a:ln>
            <a:effectLst/>
          </c:spPr>
          <c:marker>
            <c:symbol val="none"/>
          </c:marker>
          <c:dLbls>
            <c:dLbl>
              <c:idx val="0"/>
              <c:layout>
                <c:manualLayout>
                  <c:x val="-4.7809523809523809E-2"/>
                  <c:y val="1.401995703638406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792-44CF-AA79-7C3DF07C4ECA}"/>
                </c:ext>
              </c:extLst>
            </c:dLbl>
            <c:dLbl>
              <c:idx val="1"/>
              <c:layout>
                <c:manualLayout>
                  <c:x val="-2.2809610337169391E-2"/>
                  <c:y val="-4.75655770301439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792-44CF-AA79-7C3DF07C4ECA}"/>
                </c:ext>
              </c:extLst>
            </c:dLbl>
            <c:dLbl>
              <c:idx val="2"/>
              <c:layout>
                <c:manualLayout>
                  <c:x val="-2.4312863792521108E-2"/>
                  <c:y val="-3.5521249924078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792-44CF-AA79-7C3DF07C4ECA}"/>
                </c:ext>
              </c:extLst>
            </c:dLbl>
            <c:dLbl>
              <c:idx val="3"/>
              <c:layout>
                <c:manualLayout>
                  <c:x val="-2.871537944311759E-2"/>
                  <c:y val="-4.3619586688311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792-44CF-AA79-7C3DF07C4ECA}"/>
                </c:ext>
              </c:extLst>
            </c:dLbl>
            <c:dLbl>
              <c:idx val="4"/>
              <c:layout>
                <c:manualLayout>
                  <c:x val="-3.0182884659983086E-2"/>
                  <c:y val="-6.1840844407835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792-44CF-AA79-7C3DF07C4ECA}"/>
                </c:ext>
              </c:extLst>
            </c:dLbl>
            <c:dLbl>
              <c:idx val="6"/>
              <c:layout>
                <c:manualLayout>
                  <c:x val="-3.1650389876848581E-2"/>
                  <c:y val="-4.9693339261486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792-44CF-AA79-7C3DF07C4ECA}"/>
                </c:ext>
              </c:extLst>
            </c:dLbl>
            <c:dLbl>
              <c:idx val="13"/>
              <c:layout>
                <c:manualLayout>
                  <c:x val="-2.2109581865944923E-3"/>
                  <c:y val="-3.4656118859756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3C-4E55-B0E0-E3C51D8C7952}"/>
                </c:ext>
              </c:extLst>
            </c:dLbl>
            <c:dLbl>
              <c:idx val="15"/>
              <c:layout>
                <c:manualLayout>
                  <c:x val="-7.4192919471204027E-3"/>
                  <c:y val="3.2938315421621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56-4A6A-A826-97D3746BE76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'FRED Graph'!$A$44:$A$71</c:f>
              <c:numCache>
                <c:formatCode>yyyy\-mm\-dd</c:formatCode>
                <c:ptCount val="28"/>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pt idx="25">
                  <c:v>44652</c:v>
                </c:pt>
                <c:pt idx="26">
                  <c:v>44682</c:v>
                </c:pt>
                <c:pt idx="27">
                  <c:v>44713</c:v>
                </c:pt>
              </c:numCache>
            </c:numRef>
          </c:cat>
          <c:val>
            <c:numRef>
              <c:f>'FRED Graph'!$C$44:$C$71</c:f>
              <c:numCache>
                <c:formatCode>0</c:formatCode>
                <c:ptCount val="28"/>
                <c:pt idx="0">
                  <c:v>7185</c:v>
                </c:pt>
                <c:pt idx="1">
                  <c:v>23109</c:v>
                </c:pt>
                <c:pt idx="2">
                  <c:v>20975</c:v>
                </c:pt>
                <c:pt idx="3">
                  <c:v>17697</c:v>
                </c:pt>
                <c:pt idx="4">
                  <c:v>16308</c:v>
                </c:pt>
                <c:pt idx="5">
                  <c:v>13542</c:v>
                </c:pt>
                <c:pt idx="6">
                  <c:v>12535</c:v>
                </c:pt>
                <c:pt idx="7">
                  <c:v>11049</c:v>
                </c:pt>
                <c:pt idx="8">
                  <c:v>10728</c:v>
                </c:pt>
                <c:pt idx="9">
                  <c:v>10736</c:v>
                </c:pt>
                <c:pt idx="10">
                  <c:v>10180</c:v>
                </c:pt>
                <c:pt idx="11">
                  <c:v>9992</c:v>
                </c:pt>
                <c:pt idx="12">
                  <c:v>9691</c:v>
                </c:pt>
                <c:pt idx="13">
                  <c:v>9719</c:v>
                </c:pt>
                <c:pt idx="14">
                  <c:v>9251</c:v>
                </c:pt>
                <c:pt idx="15">
                  <c:v>9502</c:v>
                </c:pt>
                <c:pt idx="16">
                  <c:v>8671</c:v>
                </c:pt>
                <c:pt idx="17">
                  <c:v>8339</c:v>
                </c:pt>
                <c:pt idx="18">
                  <c:v>7666</c:v>
                </c:pt>
                <c:pt idx="19">
                  <c:v>7375</c:v>
                </c:pt>
                <c:pt idx="20">
                  <c:v>6802</c:v>
                </c:pt>
                <c:pt idx="21">
                  <c:v>6319</c:v>
                </c:pt>
                <c:pt idx="22">
                  <c:v>6513</c:v>
                </c:pt>
                <c:pt idx="23">
                  <c:v>6270</c:v>
                </c:pt>
                <c:pt idx="24">
                  <c:v>5952</c:v>
                </c:pt>
                <c:pt idx="25">
                  <c:v>5941</c:v>
                </c:pt>
                <c:pt idx="26">
                  <c:v>5950</c:v>
                </c:pt>
                <c:pt idx="27">
                  <c:v>5912</c:v>
                </c:pt>
              </c:numCache>
            </c:numRef>
          </c:val>
          <c:smooth val="0"/>
          <c:extLst>
            <c:ext xmlns:c16="http://schemas.microsoft.com/office/drawing/2014/chart" uri="{C3380CC4-5D6E-409C-BE32-E72D297353CC}">
              <c16:uniqueId val="{00000013-F792-44CF-AA79-7C3DF07C4ECA}"/>
            </c:ext>
          </c:extLst>
        </c:ser>
        <c:dLbls>
          <c:showLegendKey val="0"/>
          <c:showVal val="0"/>
          <c:showCatName val="0"/>
          <c:showSerName val="0"/>
          <c:showPercent val="0"/>
          <c:showBubbleSize val="0"/>
        </c:dLbls>
        <c:smooth val="0"/>
        <c:axId val="1911823023"/>
        <c:axId val="1"/>
      </c:lineChart>
      <c:dateAx>
        <c:axId val="1911823023"/>
        <c:scaling>
          <c:orientation val="minMax"/>
        </c:scaling>
        <c:delete val="0"/>
        <c:axPos val="b"/>
        <c:numFmt formatCode="mmm\ yy" sourceLinked="0"/>
        <c:majorTickMark val="out"/>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crossAx val="1"/>
        <c:crosses val="autoZero"/>
        <c:auto val="1"/>
        <c:lblOffset val="100"/>
        <c:baseTimeUnit val="months"/>
      </c:dateAx>
      <c:valAx>
        <c:axId val="1"/>
        <c:scaling>
          <c:orientation val="minMax"/>
          <c:max val="24000"/>
          <c:min val="4500"/>
        </c:scaling>
        <c:delete val="1"/>
        <c:axPos val="l"/>
        <c:majorGridlines>
          <c:spPr>
            <a:ln w="9525" cap="flat" cmpd="sng" algn="ctr">
              <a:solidFill>
                <a:schemeClr val="tx2">
                  <a:lumMod val="15000"/>
                  <a:lumOff val="85000"/>
                </a:schemeClr>
              </a:solidFill>
              <a:round/>
            </a:ln>
            <a:effectLst/>
          </c:spPr>
        </c:majorGridlines>
        <c:title>
          <c:tx>
            <c:rich>
              <a:bodyPr/>
              <a:lstStyle/>
              <a:p>
                <a:pPr>
                  <a:defRPr/>
                </a:pPr>
                <a:r>
                  <a:rPr lang="en-US"/>
                  <a:t>Thousands</a:t>
                </a:r>
              </a:p>
            </c:rich>
          </c:tx>
          <c:layout>
            <c:manualLayout>
              <c:xMode val="edge"/>
              <c:yMode val="edge"/>
              <c:x val="1.4583334529472976E-2"/>
              <c:y val="0.43781434017697413"/>
            </c:manualLayout>
          </c:layout>
          <c:overlay val="0"/>
        </c:title>
        <c:numFmt formatCode="0" sourceLinked="1"/>
        <c:majorTickMark val="none"/>
        <c:minorTickMark val="none"/>
        <c:tickLblPos val="nextTo"/>
        <c:crossAx val="1911823023"/>
        <c:crosses val="autoZero"/>
        <c:crossBetween val="between"/>
      </c:valAx>
      <c:spPr>
        <a:noFill/>
        <a:ln>
          <a:noFill/>
        </a:ln>
        <a:effectLst/>
      </c:spPr>
    </c:plotArea>
    <c:legend>
      <c:legendPos val="b"/>
      <c:layout>
        <c:manualLayout>
          <c:xMode val="edge"/>
          <c:yMode val="edge"/>
          <c:x val="0.31495565247339669"/>
          <c:y val="8.7391974757648011E-2"/>
          <c:w val="0.36886773038613274"/>
          <c:h val="0.217363120716163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282234251968504E-2"/>
          <c:y val="4.8784359773456534E-2"/>
          <c:w val="0.91860916994750641"/>
          <c:h val="0.8430403333232821"/>
        </c:manualLayout>
      </c:layout>
      <c:lineChart>
        <c:grouping val="standard"/>
        <c:varyColors val="0"/>
        <c:ser>
          <c:idx val="0"/>
          <c:order val="0"/>
          <c:tx>
            <c:strRef>
              <c:f>'FRED Graph (2)'!$F$12</c:f>
              <c:strCache>
                <c:ptCount val="1"/>
                <c:pt idx="0">
                  <c:v>February 2020 Jobs</c:v>
                </c:pt>
              </c:strCache>
            </c:strRef>
          </c:tx>
          <c:spPr>
            <a:ln w="63500" cap="rnd">
              <a:solidFill>
                <a:schemeClr val="accent1">
                  <a:lumMod val="75000"/>
                </a:schemeClr>
              </a:solidFill>
              <a:round/>
            </a:ln>
            <a:effectLst/>
          </c:spPr>
          <c:marker>
            <c:symbol val="none"/>
          </c:marker>
          <c:cat>
            <c:numRef>
              <c:f>'FRED Graph (2)'!$E$13:$E$42</c:f>
              <c:numCache>
                <c:formatCode>mmm\ yy</c:formatCode>
                <c:ptCount val="30"/>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numCache>
            </c:numRef>
          </c:cat>
          <c:val>
            <c:numRef>
              <c:f>'FRED Graph (2)'!$F$13:$F$42</c:f>
              <c:numCache>
                <c:formatCode>0</c:formatCode>
                <c:ptCount val="30"/>
                <c:pt idx="0">
                  <c:v>152504</c:v>
                </c:pt>
                <c:pt idx="1">
                  <c:v>152504</c:v>
                </c:pt>
                <c:pt idx="2">
                  <c:v>152504</c:v>
                </c:pt>
                <c:pt idx="3">
                  <c:v>152504</c:v>
                </c:pt>
                <c:pt idx="4">
                  <c:v>152504</c:v>
                </c:pt>
                <c:pt idx="5">
                  <c:v>152504</c:v>
                </c:pt>
                <c:pt idx="6">
                  <c:v>152504</c:v>
                </c:pt>
                <c:pt idx="7">
                  <c:v>152504</c:v>
                </c:pt>
                <c:pt idx="8">
                  <c:v>152504</c:v>
                </c:pt>
                <c:pt idx="9">
                  <c:v>152504</c:v>
                </c:pt>
                <c:pt idx="10">
                  <c:v>152504</c:v>
                </c:pt>
                <c:pt idx="11">
                  <c:v>152504</c:v>
                </c:pt>
                <c:pt idx="12">
                  <c:v>152504</c:v>
                </c:pt>
                <c:pt idx="13">
                  <c:v>152504</c:v>
                </c:pt>
                <c:pt idx="14">
                  <c:v>152504</c:v>
                </c:pt>
                <c:pt idx="15">
                  <c:v>152504</c:v>
                </c:pt>
                <c:pt idx="16">
                  <c:v>152504</c:v>
                </c:pt>
                <c:pt idx="17">
                  <c:v>152504</c:v>
                </c:pt>
                <c:pt idx="18">
                  <c:v>152504</c:v>
                </c:pt>
                <c:pt idx="19">
                  <c:v>152504</c:v>
                </c:pt>
                <c:pt idx="20">
                  <c:v>152504</c:v>
                </c:pt>
                <c:pt idx="21">
                  <c:v>152504</c:v>
                </c:pt>
                <c:pt idx="22">
                  <c:v>152504</c:v>
                </c:pt>
                <c:pt idx="23">
                  <c:v>152504</c:v>
                </c:pt>
                <c:pt idx="24">
                  <c:v>152504</c:v>
                </c:pt>
                <c:pt idx="25">
                  <c:v>152504</c:v>
                </c:pt>
                <c:pt idx="26">
                  <c:v>152504</c:v>
                </c:pt>
                <c:pt idx="27">
                  <c:v>152504</c:v>
                </c:pt>
                <c:pt idx="28">
                  <c:v>152504</c:v>
                </c:pt>
                <c:pt idx="29">
                  <c:v>152504</c:v>
                </c:pt>
              </c:numCache>
            </c:numRef>
          </c:val>
          <c:smooth val="0"/>
          <c:extLst>
            <c:ext xmlns:c16="http://schemas.microsoft.com/office/drawing/2014/chart" uri="{C3380CC4-5D6E-409C-BE32-E72D297353CC}">
              <c16:uniqueId val="{00000000-D056-44E3-BCE0-1E9432861916}"/>
            </c:ext>
          </c:extLst>
        </c:ser>
        <c:ser>
          <c:idx val="1"/>
          <c:order val="1"/>
          <c:tx>
            <c:strRef>
              <c:f>'FRED Graph (2)'!$G$12</c:f>
              <c:strCache>
                <c:ptCount val="1"/>
                <c:pt idx="0">
                  <c:v>Jobs </c:v>
                </c:pt>
              </c:strCache>
            </c:strRef>
          </c:tx>
          <c:spPr>
            <a:ln w="63500" cap="rnd">
              <a:solidFill>
                <a:schemeClr val="accent1">
                  <a:lumMod val="60000"/>
                  <a:lumOff val="40000"/>
                </a:schemeClr>
              </a:solidFill>
              <a:round/>
            </a:ln>
            <a:effectLst/>
          </c:spPr>
          <c:marker>
            <c:symbol val="none"/>
          </c:marker>
          <c:cat>
            <c:numRef>
              <c:f>'FRED Graph (2)'!$E$13:$E$42</c:f>
              <c:numCache>
                <c:formatCode>mmm\ yy</c:formatCode>
                <c:ptCount val="30"/>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numCache>
            </c:numRef>
          </c:cat>
          <c:val>
            <c:numRef>
              <c:f>'FRED Graph (2)'!$G$13:$G$42</c:f>
              <c:numCache>
                <c:formatCode>0</c:formatCode>
                <c:ptCount val="30"/>
                <c:pt idx="0">
                  <c:v>152504</c:v>
                </c:pt>
                <c:pt idx="1">
                  <c:v>151006</c:v>
                </c:pt>
                <c:pt idx="2">
                  <c:v>130513</c:v>
                </c:pt>
                <c:pt idx="3">
                  <c:v>133155</c:v>
                </c:pt>
                <c:pt idx="4">
                  <c:v>137660</c:v>
                </c:pt>
                <c:pt idx="5">
                  <c:v>139048</c:v>
                </c:pt>
                <c:pt idx="6">
                  <c:v>140713</c:v>
                </c:pt>
                <c:pt idx="7">
                  <c:v>141632</c:v>
                </c:pt>
                <c:pt idx="8">
                  <c:v>142279</c:v>
                </c:pt>
                <c:pt idx="9">
                  <c:v>142612</c:v>
                </c:pt>
                <c:pt idx="10">
                  <c:v>142497</c:v>
                </c:pt>
                <c:pt idx="11">
                  <c:v>143017</c:v>
                </c:pt>
                <c:pt idx="12">
                  <c:v>143727</c:v>
                </c:pt>
                <c:pt idx="13">
                  <c:v>144431</c:v>
                </c:pt>
                <c:pt idx="14">
                  <c:v>144694</c:v>
                </c:pt>
                <c:pt idx="15">
                  <c:v>145141</c:v>
                </c:pt>
                <c:pt idx="16">
                  <c:v>145698</c:v>
                </c:pt>
                <c:pt idx="17">
                  <c:v>146387</c:v>
                </c:pt>
                <c:pt idx="18">
                  <c:v>146904</c:v>
                </c:pt>
                <c:pt idx="19">
                  <c:v>147328</c:v>
                </c:pt>
                <c:pt idx="20">
                  <c:v>148005</c:v>
                </c:pt>
                <c:pt idx="21">
                  <c:v>148652</c:v>
                </c:pt>
                <c:pt idx="22">
                  <c:v>149240</c:v>
                </c:pt>
                <c:pt idx="23">
                  <c:v>149744</c:v>
                </c:pt>
                <c:pt idx="24">
                  <c:v>150458</c:v>
                </c:pt>
                <c:pt idx="25">
                  <c:v>150856</c:v>
                </c:pt>
                <c:pt idx="26">
                  <c:v>151224</c:v>
                </c:pt>
                <c:pt idx="27">
                  <c:v>151610</c:v>
                </c:pt>
                <c:pt idx="28">
                  <c:v>152008</c:v>
                </c:pt>
                <c:pt idx="29">
                  <c:v>152536</c:v>
                </c:pt>
              </c:numCache>
            </c:numRef>
          </c:val>
          <c:smooth val="0"/>
          <c:extLst>
            <c:ext xmlns:c16="http://schemas.microsoft.com/office/drawing/2014/chart" uri="{C3380CC4-5D6E-409C-BE32-E72D297353CC}">
              <c16:uniqueId val="{00000001-D056-44E3-BCE0-1E9432861916}"/>
            </c:ext>
          </c:extLst>
        </c:ser>
        <c:dLbls>
          <c:showLegendKey val="0"/>
          <c:showVal val="0"/>
          <c:showCatName val="0"/>
          <c:showSerName val="0"/>
          <c:showPercent val="0"/>
          <c:showBubbleSize val="0"/>
        </c:dLbls>
        <c:smooth val="0"/>
        <c:axId val="1711239072"/>
        <c:axId val="1"/>
      </c:lineChart>
      <c:dateAx>
        <c:axId val="1711239072"/>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
        <c:crosses val="autoZero"/>
        <c:auto val="1"/>
        <c:lblOffset val="100"/>
        <c:baseTimeUnit val="months"/>
      </c:dateAx>
      <c:valAx>
        <c:axId val="1"/>
        <c:scaling>
          <c:orientation val="minMax"/>
          <c:min val="130000"/>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Jobs (Thousands)</a:t>
                </a:r>
              </a:p>
            </c:rich>
          </c:tx>
          <c:overlay val="0"/>
          <c:spPr>
            <a:noFill/>
            <a:ln w="25400">
              <a:noFill/>
            </a:ln>
          </c:spPr>
        </c:title>
        <c:numFmt formatCode="#,##0" sourceLinked="0"/>
        <c:majorTickMark val="none"/>
        <c:minorTickMark val="none"/>
        <c:tickLblPos val="nextTo"/>
        <c:spPr>
          <a:ln w="6350">
            <a:noFill/>
          </a:ln>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711239072"/>
        <c:crosses val="autoZero"/>
        <c:crossBetween val="between"/>
      </c:valAx>
      <c:spPr>
        <a:noFill/>
        <a:ln w="25400">
          <a:noFill/>
        </a:ln>
      </c:spPr>
    </c:plotArea>
    <c:legend>
      <c:legendPos val="r"/>
      <c:layout>
        <c:manualLayout>
          <c:xMode val="edge"/>
          <c:yMode val="edge"/>
          <c:x val="0.27814616141732279"/>
          <c:y val="4.9945058063737967E-2"/>
          <c:w val="0.45604395604395609"/>
          <c:h val="4.3872919818456896E-2"/>
        </c:manualLayout>
      </c:layout>
      <c:overlay val="0"/>
      <c:spPr>
        <a:noFill/>
        <a:ln w="25400">
          <a:noFill/>
        </a:ln>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35242350331563E-2"/>
          <c:y val="3.4137821849070549E-2"/>
          <c:w val="0.87652951743188301"/>
          <c:h val="0.8987601662203063"/>
        </c:manualLayout>
      </c:layout>
      <c:barChart>
        <c:barDir val="col"/>
        <c:grouping val="clustered"/>
        <c:varyColors val="0"/>
        <c:ser>
          <c:idx val="0"/>
          <c:order val="0"/>
          <c:tx>
            <c:strRef>
              <c:f>'FRED Graph'!$F$12</c:f>
              <c:strCache>
                <c:ptCount val="1"/>
                <c:pt idx="0">
                  <c:v>Personal Income</c:v>
                </c:pt>
              </c:strCache>
            </c:strRef>
          </c:tx>
          <c:spPr>
            <a:solidFill>
              <a:schemeClr val="accent1">
                <a:tint val="77000"/>
              </a:schemeClr>
            </a:solidFill>
            <a:ln>
              <a:noFill/>
            </a:ln>
            <a:effectLst/>
          </c:spPr>
          <c:invertIfNegative val="0"/>
          <c:cat>
            <c:numRef>
              <c:f>'FRED Graph'!$E$43:$E$54</c:f>
              <c:numCache>
                <c:formatCode>mmm\ yy</c:formatCode>
                <c:ptCount val="1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numCache>
            </c:numRef>
          </c:cat>
          <c:val>
            <c:numRef>
              <c:f>'FRED Graph'!$F$43:$F$54</c:f>
              <c:numCache>
                <c:formatCode>"$"#,##0</c:formatCode>
                <c:ptCount val="12"/>
                <c:pt idx="0">
                  <c:v>20835.3</c:v>
                </c:pt>
                <c:pt idx="1">
                  <c:v>20916.3</c:v>
                </c:pt>
                <c:pt idx="2">
                  <c:v>20719.8</c:v>
                </c:pt>
                <c:pt idx="3">
                  <c:v>20884.900000000001</c:v>
                </c:pt>
                <c:pt idx="4">
                  <c:v>21025</c:v>
                </c:pt>
                <c:pt idx="5">
                  <c:v>21120.1</c:v>
                </c:pt>
                <c:pt idx="6">
                  <c:v>21125.1</c:v>
                </c:pt>
                <c:pt idx="7">
                  <c:v>21261.8</c:v>
                </c:pt>
                <c:pt idx="8">
                  <c:v>21384.7</c:v>
                </c:pt>
                <c:pt idx="9">
                  <c:v>21481.200000000001</c:v>
                </c:pt>
                <c:pt idx="10">
                  <c:v>21609.200000000001</c:v>
                </c:pt>
                <c:pt idx="11">
                  <c:v>21742.7</c:v>
                </c:pt>
              </c:numCache>
            </c:numRef>
          </c:val>
          <c:extLst>
            <c:ext xmlns:c16="http://schemas.microsoft.com/office/drawing/2014/chart" uri="{C3380CC4-5D6E-409C-BE32-E72D297353CC}">
              <c16:uniqueId val="{00000000-3563-4CDF-AA73-C578183BD010}"/>
            </c:ext>
          </c:extLst>
        </c:ser>
        <c:dLbls>
          <c:showLegendKey val="0"/>
          <c:showVal val="0"/>
          <c:showCatName val="0"/>
          <c:showSerName val="0"/>
          <c:showPercent val="0"/>
          <c:showBubbleSize val="0"/>
        </c:dLbls>
        <c:gapWidth val="150"/>
        <c:axId val="546283400"/>
        <c:axId val="1"/>
      </c:barChart>
      <c:lineChart>
        <c:grouping val="standard"/>
        <c:varyColors val="0"/>
        <c:ser>
          <c:idx val="1"/>
          <c:order val="1"/>
          <c:tx>
            <c:strRef>
              <c:f>'FRED Graph'!$G$12</c:f>
              <c:strCache>
                <c:ptCount val="1"/>
                <c:pt idx="0">
                  <c:v>% Change from Previous Month</c:v>
                </c:pt>
              </c:strCache>
            </c:strRef>
          </c:tx>
          <c:spPr>
            <a:ln w="28575" cap="rnd">
              <a:solidFill>
                <a:schemeClr val="accent1">
                  <a:shade val="76000"/>
                </a:schemeClr>
              </a:solidFill>
              <a:round/>
            </a:ln>
            <a:effectLst/>
          </c:spPr>
          <c:marker>
            <c:symbol val="none"/>
          </c:marker>
          <c:cat>
            <c:numRef>
              <c:f>'FRED Graph'!$E$43:$E$54</c:f>
              <c:numCache>
                <c:formatCode>mmm\ yy</c:formatCode>
                <c:ptCount val="1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numCache>
            </c:numRef>
          </c:cat>
          <c:val>
            <c:numRef>
              <c:f>'FRED Graph'!$G$43:$G$54</c:f>
              <c:numCache>
                <c:formatCode>0.0%</c:formatCode>
                <c:ptCount val="12"/>
                <c:pt idx="0">
                  <c:v>1.2872803286259504E-2</c:v>
                </c:pt>
                <c:pt idx="1">
                  <c:v>3.8876330074439913E-3</c:v>
                </c:pt>
                <c:pt idx="2">
                  <c:v>-9.3945869967441142E-3</c:v>
                </c:pt>
                <c:pt idx="3">
                  <c:v>7.9682236315024024E-3</c:v>
                </c:pt>
                <c:pt idx="4">
                  <c:v>6.7081958735737413E-3</c:v>
                </c:pt>
                <c:pt idx="5">
                  <c:v>4.52318668252083E-3</c:v>
                </c:pt>
                <c:pt idx="6">
                  <c:v>2.3674130330819665E-4</c:v>
                </c:pt>
                <c:pt idx="7">
                  <c:v>6.4709752853240321E-3</c:v>
                </c:pt>
                <c:pt idx="8">
                  <c:v>5.7803196342738339E-3</c:v>
                </c:pt>
                <c:pt idx="9">
                  <c:v>4.5125720725565088E-3</c:v>
                </c:pt>
                <c:pt idx="10">
                  <c:v>5.9586987691562232E-3</c:v>
                </c:pt>
                <c:pt idx="11">
                  <c:v>6.1779242174628823E-3</c:v>
                </c:pt>
              </c:numCache>
            </c:numRef>
          </c:val>
          <c:smooth val="0"/>
          <c:extLst>
            <c:ext xmlns:c16="http://schemas.microsoft.com/office/drawing/2014/chart" uri="{C3380CC4-5D6E-409C-BE32-E72D297353CC}">
              <c16:uniqueId val="{00000001-3563-4CDF-AA73-C578183BD010}"/>
            </c:ext>
          </c:extLst>
        </c:ser>
        <c:dLbls>
          <c:showLegendKey val="0"/>
          <c:showVal val="0"/>
          <c:showCatName val="0"/>
          <c:showSerName val="0"/>
          <c:showPercent val="0"/>
          <c:showBubbleSize val="0"/>
        </c:dLbls>
        <c:marker val="1"/>
        <c:smooth val="0"/>
        <c:axId val="3"/>
        <c:axId val="4"/>
      </c:lineChart>
      <c:dateAx>
        <c:axId val="546283400"/>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Offset val="100"/>
        <c:baseTimeUnit val="months"/>
      </c:dateAx>
      <c:valAx>
        <c:axId val="1"/>
        <c:scaling>
          <c:orientation val="minMax"/>
          <c:max val="21800"/>
          <c:min val="206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$Billions annualized</a:t>
                </a:r>
              </a:p>
            </c:rich>
          </c:tx>
          <c:layout>
            <c:manualLayout>
              <c:xMode val="edge"/>
              <c:yMode val="edge"/>
              <c:x val="0"/>
              <c:y val="0.32253852239761893"/>
            </c:manualLayout>
          </c:layout>
          <c:overlay val="0"/>
          <c:spPr>
            <a:noFill/>
            <a:ln>
              <a:noFill/>
            </a:ln>
            <a:effectLst/>
          </c:sp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6283400"/>
        <c:crosses val="autoZero"/>
        <c:crossBetween val="between"/>
      </c:valAx>
      <c:dateAx>
        <c:axId val="3"/>
        <c:scaling>
          <c:orientation val="minMax"/>
        </c:scaling>
        <c:delete val="1"/>
        <c:axPos val="b"/>
        <c:numFmt formatCode="mmm\ yy" sourceLinked="1"/>
        <c:majorTickMark val="out"/>
        <c:minorTickMark val="none"/>
        <c:tickLblPos val="nextTo"/>
        <c:crossAx val="4"/>
        <c:crosses val="autoZero"/>
        <c:auto val="1"/>
        <c:lblOffset val="100"/>
        <c:baseTimeUnit val="months"/>
      </c:dateAx>
      <c:valAx>
        <c:axId val="4"/>
        <c:scaling>
          <c:orientation val="minMax"/>
          <c:max val="2.0000000000000004E-2"/>
          <c:min val="-0.1400000000000000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
        <c:crosses val="max"/>
        <c:crossBetween val="between"/>
      </c:valAx>
      <c:spPr>
        <a:noFill/>
        <a:ln>
          <a:noFill/>
        </a:ln>
        <a:effectLst/>
      </c:spPr>
    </c:plotArea>
    <c:legend>
      <c:legendPos val="t"/>
      <c:layout>
        <c:manualLayout>
          <c:xMode val="edge"/>
          <c:yMode val="edge"/>
          <c:x val="0.33453119541758491"/>
          <c:y val="3.1128983847020987E-2"/>
          <c:w val="0.33093752714382602"/>
          <c:h val="7.0926620941004451E-2"/>
        </c:manualLayout>
      </c:layout>
      <c:overlay val="0"/>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756069553805777E-2"/>
          <c:y val="3.0555555555555555E-2"/>
          <c:w val="0.94078559711286092"/>
          <c:h val="0.87163385826771655"/>
        </c:manualLayout>
      </c:layout>
      <c:barChart>
        <c:barDir val="col"/>
        <c:grouping val="clustered"/>
        <c:varyColors val="0"/>
        <c:ser>
          <c:idx val="0"/>
          <c:order val="0"/>
          <c:tx>
            <c:strRef>
              <c:f>'FRED Graph'!$F$18</c:f>
              <c:strCache>
                <c:ptCount val="1"/>
                <c:pt idx="0">
                  <c:v>Personal Savings ($Billions)</c:v>
                </c:pt>
              </c:strCache>
            </c:strRef>
          </c:tx>
          <c:spPr>
            <a:solidFill>
              <a:schemeClr val="accent1"/>
            </a:solidFill>
            <a:ln>
              <a:noFill/>
            </a:ln>
            <a:effectLst/>
          </c:spPr>
          <c:invertIfNegative val="0"/>
          <c:cat>
            <c:numRef>
              <c:f>'FRED Graph'!$E$26:$E$54</c:f>
              <c:numCache>
                <c:formatCode>mmm\ yy</c:formatCode>
                <c:ptCount val="29"/>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numCache>
            </c:numRef>
          </c:cat>
          <c:val>
            <c:numRef>
              <c:f>'FRED Graph'!$F$26:$F$54</c:f>
              <c:numCache>
                <c:formatCode>"$"#,##0</c:formatCode>
                <c:ptCount val="29"/>
                <c:pt idx="0">
                  <c:v>116.03333333333335</c:v>
                </c:pt>
                <c:pt idx="1">
                  <c:v>178.99166666666667</c:v>
                </c:pt>
                <c:pt idx="2">
                  <c:v>532.70833333333337</c:v>
                </c:pt>
                <c:pt idx="3">
                  <c:v>373.17500000000001</c:v>
                </c:pt>
                <c:pt idx="4">
                  <c:v>287.10833333333335</c:v>
                </c:pt>
                <c:pt idx="5">
                  <c:v>279.95</c:v>
                </c:pt>
                <c:pt idx="6">
                  <c:v>216.53333333333333</c:v>
                </c:pt>
                <c:pt idx="7">
                  <c:v>208.85</c:v>
                </c:pt>
                <c:pt idx="8">
                  <c:v>197.57500000000002</c:v>
                </c:pt>
                <c:pt idx="9">
                  <c:v>186.60833333333335</c:v>
                </c:pt>
                <c:pt idx="10">
                  <c:v>202.18333333333331</c:v>
                </c:pt>
                <c:pt idx="11">
                  <c:v>316.55</c:v>
                </c:pt>
                <c:pt idx="12">
                  <c:v>198.07500000000002</c:v>
                </c:pt>
                <c:pt idx="13">
                  <c:v>480.29166666666669</c:v>
                </c:pt>
                <c:pt idx="14">
                  <c:v>194.25833333333333</c:v>
                </c:pt>
                <c:pt idx="15">
                  <c:v>156.06666666666666</c:v>
                </c:pt>
                <c:pt idx="16">
                  <c:v>142.76666666666668</c:v>
                </c:pt>
                <c:pt idx="17">
                  <c:v>160.04166666666666</c:v>
                </c:pt>
                <c:pt idx="18">
                  <c:v>149.6</c:v>
                </c:pt>
                <c:pt idx="19">
                  <c:v>121.97500000000001</c:v>
                </c:pt>
                <c:pt idx="20">
                  <c:v>113.53333333333335</c:v>
                </c:pt>
                <c:pt idx="21">
                  <c:v>115.36666666666667</c:v>
                </c:pt>
                <c:pt idx="22">
                  <c:v>132.76666666666668</c:v>
                </c:pt>
                <c:pt idx="23">
                  <c:v>87.308333333333337</c:v>
                </c:pt>
                <c:pt idx="24">
                  <c:v>88.333333333333329</c:v>
                </c:pt>
                <c:pt idx="25">
                  <c:v>80.100000000000009</c:v>
                </c:pt>
                <c:pt idx="26">
                  <c:v>79.174999999999997</c:v>
                </c:pt>
                <c:pt idx="27">
                  <c:v>84.208333333333329</c:v>
                </c:pt>
                <c:pt idx="28">
                  <c:v>78.708333333333329</c:v>
                </c:pt>
              </c:numCache>
            </c:numRef>
          </c:val>
          <c:extLst>
            <c:ext xmlns:c16="http://schemas.microsoft.com/office/drawing/2014/chart" uri="{C3380CC4-5D6E-409C-BE32-E72D297353CC}">
              <c16:uniqueId val="{00000000-E6F3-4A18-88CA-46674F47EA63}"/>
            </c:ext>
          </c:extLst>
        </c:ser>
        <c:dLbls>
          <c:showLegendKey val="0"/>
          <c:showVal val="0"/>
          <c:showCatName val="0"/>
          <c:showSerName val="0"/>
          <c:showPercent val="0"/>
          <c:showBubbleSize val="0"/>
        </c:dLbls>
        <c:gapWidth val="75"/>
        <c:axId val="469983328"/>
        <c:axId val="1"/>
      </c:barChart>
      <c:dateAx>
        <c:axId val="469983328"/>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Offset val="100"/>
        <c:baseTimeUnit val="months"/>
      </c:dateAx>
      <c:valAx>
        <c:axId val="1"/>
        <c:scaling>
          <c:orientation val="minMax"/>
          <c:max val="55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$Billions</a:t>
                </a:r>
              </a:p>
            </c:rich>
          </c:tx>
          <c:layout>
            <c:manualLayout>
              <c:xMode val="edge"/>
              <c:yMode val="edge"/>
              <c:x val="4.1666666666666666E-3"/>
              <c:y val="0.40633070866141735"/>
            </c:manualLayout>
          </c:layout>
          <c:overlay val="0"/>
          <c:spPr>
            <a:noFill/>
            <a:ln>
              <a:noFill/>
            </a:ln>
            <a:effectLst/>
          </c:sp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983328"/>
        <c:crosses val="autoZero"/>
        <c:crossBetween val="between"/>
      </c:valAx>
      <c:spPr>
        <a:noFill/>
        <a:ln>
          <a:noFill/>
        </a:ln>
        <a:effectLst/>
      </c:spPr>
    </c:plotArea>
    <c:plotVisOnly val="1"/>
    <c:dispBlanksAs val="zero"/>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755308703771443E-2"/>
          <c:y val="2.2222222222222223E-2"/>
          <c:w val="0.85443613191382861"/>
          <c:h val="0.90664280601288472"/>
        </c:manualLayout>
      </c:layout>
      <c:barChart>
        <c:barDir val="col"/>
        <c:grouping val="clustered"/>
        <c:varyColors val="0"/>
        <c:ser>
          <c:idx val="0"/>
          <c:order val="0"/>
          <c:tx>
            <c:strRef>
              <c:f>'FRED Graph'!$F$12</c:f>
              <c:strCache>
                <c:ptCount val="1"/>
                <c:pt idx="0">
                  <c:v>Consumption (Annualized)</c:v>
                </c:pt>
              </c:strCache>
            </c:strRef>
          </c:tx>
          <c:spPr>
            <a:solidFill>
              <a:schemeClr val="accent1">
                <a:tint val="77000"/>
              </a:schemeClr>
            </a:solidFill>
            <a:ln>
              <a:noFill/>
            </a:ln>
            <a:effectLst/>
          </c:spPr>
          <c:invertIfNegative val="0"/>
          <c:cat>
            <c:numRef>
              <c:f>'FRED Graph'!$E$43:$E$54</c:f>
              <c:numCache>
                <c:formatCode>mmm\ yy</c:formatCode>
                <c:ptCount val="1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numCache>
            </c:numRef>
          </c:cat>
          <c:val>
            <c:numRef>
              <c:f>'FRED Graph'!$F$43:$F$54</c:f>
              <c:numCache>
                <c:formatCode>"$"#,##0</c:formatCode>
                <c:ptCount val="12"/>
                <c:pt idx="0">
                  <c:v>15814.9</c:v>
                </c:pt>
                <c:pt idx="1">
                  <c:v>15991.1</c:v>
                </c:pt>
                <c:pt idx="2">
                  <c:v>16088.9</c:v>
                </c:pt>
                <c:pt idx="3">
                  <c:v>16309.5</c:v>
                </c:pt>
                <c:pt idx="4">
                  <c:v>16390.900000000001</c:v>
                </c:pt>
                <c:pt idx="5">
                  <c:v>16242.3</c:v>
                </c:pt>
                <c:pt idx="6">
                  <c:v>16543.3</c:v>
                </c:pt>
                <c:pt idx="7">
                  <c:v>16635.8</c:v>
                </c:pt>
                <c:pt idx="8">
                  <c:v>16831.2</c:v>
                </c:pt>
                <c:pt idx="9">
                  <c:v>16911.2</c:v>
                </c:pt>
                <c:pt idx="10">
                  <c:v>16954.5</c:v>
                </c:pt>
                <c:pt idx="11">
                  <c:v>17135.599999999999</c:v>
                </c:pt>
              </c:numCache>
            </c:numRef>
          </c:val>
          <c:extLst>
            <c:ext xmlns:c16="http://schemas.microsoft.com/office/drawing/2014/chart" uri="{C3380CC4-5D6E-409C-BE32-E72D297353CC}">
              <c16:uniqueId val="{00000000-7E97-46F7-93B8-8BB796D7E38D}"/>
            </c:ext>
          </c:extLst>
        </c:ser>
        <c:dLbls>
          <c:showLegendKey val="0"/>
          <c:showVal val="0"/>
          <c:showCatName val="0"/>
          <c:showSerName val="0"/>
          <c:showPercent val="0"/>
          <c:showBubbleSize val="0"/>
        </c:dLbls>
        <c:gapWidth val="300"/>
        <c:axId val="2099560191"/>
        <c:axId val="1"/>
      </c:barChart>
      <c:lineChart>
        <c:grouping val="standard"/>
        <c:varyColors val="0"/>
        <c:ser>
          <c:idx val="1"/>
          <c:order val="1"/>
          <c:tx>
            <c:strRef>
              <c:f>'FRED Graph'!$G$12</c:f>
              <c:strCache>
                <c:ptCount val="1"/>
                <c:pt idx="0">
                  <c:v>% Change from Previous Month</c:v>
                </c:pt>
              </c:strCache>
            </c:strRef>
          </c:tx>
          <c:spPr>
            <a:ln w="28575" cap="rnd">
              <a:solidFill>
                <a:schemeClr val="accent1">
                  <a:shade val="76000"/>
                </a:schemeClr>
              </a:solidFill>
              <a:round/>
            </a:ln>
            <a:effectLst/>
          </c:spPr>
          <c:marker>
            <c:symbol val="none"/>
          </c:marker>
          <c:cat>
            <c:numRef>
              <c:f>'FRED Graph'!$E$43:$E$54</c:f>
              <c:numCache>
                <c:formatCode>mmm\ yy</c:formatCode>
                <c:ptCount val="1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numCache>
            </c:numRef>
          </c:cat>
          <c:val>
            <c:numRef>
              <c:f>'FRED Graph'!$G$43:$G$54</c:f>
              <c:numCache>
                <c:formatCode>0.0%</c:formatCode>
                <c:ptCount val="12"/>
                <c:pt idx="0">
                  <c:v>8.16352360460737E-4</c:v>
                </c:pt>
                <c:pt idx="1">
                  <c:v>1.1141391978450654E-2</c:v>
                </c:pt>
                <c:pt idx="2">
                  <c:v>6.1159019704710715E-3</c:v>
                </c:pt>
                <c:pt idx="3">
                  <c:v>1.3711316497709625E-2</c:v>
                </c:pt>
                <c:pt idx="4">
                  <c:v>4.990956191176954E-3</c:v>
                </c:pt>
                <c:pt idx="5">
                  <c:v>-9.0660061375520407E-3</c:v>
                </c:pt>
                <c:pt idx="6">
                  <c:v>1.853185817279579E-2</c:v>
                </c:pt>
                <c:pt idx="7">
                  <c:v>5.5913874499042837E-3</c:v>
                </c:pt>
                <c:pt idx="8">
                  <c:v>1.1745753134805748E-2</c:v>
                </c:pt>
                <c:pt idx="9">
                  <c:v>4.7530776177575618E-3</c:v>
                </c:pt>
                <c:pt idx="10">
                  <c:v>2.5604333222952746E-3</c:v>
                </c:pt>
                <c:pt idx="11">
                  <c:v>1.0681529977291992E-2</c:v>
                </c:pt>
              </c:numCache>
            </c:numRef>
          </c:val>
          <c:smooth val="0"/>
          <c:extLst>
            <c:ext xmlns:c16="http://schemas.microsoft.com/office/drawing/2014/chart" uri="{C3380CC4-5D6E-409C-BE32-E72D297353CC}">
              <c16:uniqueId val="{00000001-7E97-46F7-93B8-8BB796D7E38D}"/>
            </c:ext>
          </c:extLst>
        </c:ser>
        <c:dLbls>
          <c:showLegendKey val="0"/>
          <c:showVal val="0"/>
          <c:showCatName val="0"/>
          <c:showSerName val="0"/>
          <c:showPercent val="0"/>
          <c:showBubbleSize val="0"/>
        </c:dLbls>
        <c:marker val="1"/>
        <c:smooth val="0"/>
        <c:axId val="3"/>
        <c:axId val="4"/>
      </c:lineChart>
      <c:dateAx>
        <c:axId val="2099560191"/>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chemeClr val="tx1"/>
                </a:solidFill>
                <a:latin typeface="Arial"/>
                <a:ea typeface="Arial"/>
                <a:cs typeface="Arial"/>
              </a:defRPr>
            </a:pPr>
            <a:endParaRPr lang="en-US"/>
          </a:p>
        </c:txPr>
        <c:crossAx val="1"/>
        <c:crosses val="autoZero"/>
        <c:auto val="1"/>
        <c:lblOffset val="100"/>
        <c:baseTimeUnit val="months"/>
      </c:dateAx>
      <c:valAx>
        <c:axId val="1"/>
        <c:scaling>
          <c:orientation val="minMax"/>
          <c:max val="17300"/>
          <c:min val="155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a:lstStyle/>
              <a:p>
                <a:pPr>
                  <a:defRPr sz="1000" b="0" i="0" u="none" strike="noStrike" baseline="0">
                    <a:solidFill>
                      <a:schemeClr val="tx1"/>
                    </a:solidFill>
                    <a:latin typeface="Arial"/>
                    <a:ea typeface="Arial"/>
                    <a:cs typeface="Arial"/>
                  </a:defRPr>
                </a:pPr>
                <a:r>
                  <a:rPr lang="en-US">
                    <a:solidFill>
                      <a:schemeClr val="tx1"/>
                    </a:solidFill>
                  </a:rPr>
                  <a:t>$Billions</a:t>
                </a:r>
              </a:p>
            </c:rich>
          </c:tx>
          <c:overlay val="0"/>
          <c:spPr>
            <a:noFill/>
            <a:ln w="25400">
              <a:noFill/>
            </a:ln>
          </c:spPr>
        </c:title>
        <c:numFmt formatCode="&quot;$&quot;#,##0" sourceLinked="1"/>
        <c:majorTickMark val="out"/>
        <c:minorTickMark val="none"/>
        <c:tickLblPos val="nextTo"/>
        <c:spPr>
          <a:ln w="6350">
            <a:noFill/>
          </a:ln>
        </c:spPr>
        <c:txPr>
          <a:bodyPr rot="0" vert="horz"/>
          <a:lstStyle/>
          <a:p>
            <a:pPr>
              <a:defRPr sz="1000" b="0" i="0" u="none" strike="noStrike" baseline="0">
                <a:solidFill>
                  <a:schemeClr val="tx1"/>
                </a:solidFill>
                <a:latin typeface="Arial"/>
                <a:ea typeface="Arial"/>
                <a:cs typeface="Arial"/>
              </a:defRPr>
            </a:pPr>
            <a:endParaRPr lang="en-US"/>
          </a:p>
        </c:txPr>
        <c:crossAx val="2099560191"/>
        <c:crosses val="autoZero"/>
        <c:crossBetween val="between"/>
      </c:valAx>
      <c:dateAx>
        <c:axId val="3"/>
        <c:scaling>
          <c:orientation val="minMax"/>
        </c:scaling>
        <c:delete val="1"/>
        <c:axPos val="b"/>
        <c:numFmt formatCode="mmm\ yy" sourceLinked="1"/>
        <c:majorTickMark val="out"/>
        <c:minorTickMark val="none"/>
        <c:tickLblPos val="nextTo"/>
        <c:crossAx val="4"/>
        <c:crosses val="autoZero"/>
        <c:auto val="1"/>
        <c:lblOffset val="100"/>
        <c:baseTimeUnit val="months"/>
      </c:dateAx>
      <c:valAx>
        <c:axId val="4"/>
        <c:scaling>
          <c:orientation val="minMax"/>
          <c:max val="2.1000000000000005E-2"/>
          <c:min val="-1.0000000000000002E-2"/>
        </c:scaling>
        <c:delete val="0"/>
        <c:axPos val="r"/>
        <c:numFmt formatCode="0.0%" sourceLinked="1"/>
        <c:majorTickMark val="none"/>
        <c:minorTickMark val="none"/>
        <c:tickLblPos val="nextTo"/>
        <c:spPr>
          <a:ln w="6350">
            <a:noFill/>
          </a:ln>
        </c:spPr>
        <c:txPr>
          <a:bodyPr rot="0" vert="horz"/>
          <a:lstStyle/>
          <a:p>
            <a:pPr>
              <a:defRPr sz="1000" b="0" i="0" u="none" strike="noStrike" baseline="0">
                <a:solidFill>
                  <a:srgbClr val="333333"/>
                </a:solidFill>
                <a:latin typeface="Arial"/>
                <a:ea typeface="Arial"/>
                <a:cs typeface="Arial"/>
              </a:defRPr>
            </a:pPr>
            <a:endParaRPr lang="en-US"/>
          </a:p>
        </c:txPr>
        <c:crossAx val="3"/>
        <c:crosses val="max"/>
        <c:crossBetween val="between"/>
      </c:valAx>
      <c:spPr>
        <a:noFill/>
        <a:ln w="25400">
          <a:noFill/>
        </a:ln>
      </c:spPr>
    </c:plotArea>
    <c:legend>
      <c:legendPos val="r"/>
      <c:layout>
        <c:manualLayout>
          <c:xMode val="edge"/>
          <c:yMode val="edge"/>
          <c:x val="0.37330462598425196"/>
          <c:y val="2.2037263739501298E-2"/>
          <c:w val="0.25219941348973607"/>
          <c:h val="9.4034378159757334E-2"/>
        </c:manualLayout>
      </c:layout>
      <c:overlay val="0"/>
      <c:spPr>
        <a:noFill/>
        <a:ln w="25400">
          <a:noFill/>
        </a:ln>
      </c:spPr>
      <c:txPr>
        <a:bodyPr/>
        <a:lstStyle/>
        <a:p>
          <a:pPr>
            <a:defRPr sz="920" b="0" i="0" u="none" strike="noStrike" baseline="0">
              <a:solidFill>
                <a:srgbClr val="333333"/>
              </a:solidFill>
              <a:latin typeface="Arial"/>
              <a:ea typeface="Arial"/>
              <a:cs typeface="Arial"/>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85291476811965E-2"/>
          <c:y val="2.2188603126575897E-2"/>
          <c:w val="0.86938081277729762"/>
          <c:h val="0.90678404231241139"/>
        </c:manualLayout>
      </c:layout>
      <c:barChart>
        <c:barDir val="col"/>
        <c:grouping val="clustered"/>
        <c:varyColors val="0"/>
        <c:ser>
          <c:idx val="0"/>
          <c:order val="0"/>
          <c:tx>
            <c:strRef>
              <c:f>'FRED Graph'!$F$13</c:f>
              <c:strCache>
                <c:ptCount val="1"/>
                <c:pt idx="0">
                  <c:v>Total Retail Sales ($ millions)</c:v>
                </c:pt>
              </c:strCache>
            </c:strRef>
          </c:tx>
          <c:spPr>
            <a:solidFill>
              <a:schemeClr val="accent1">
                <a:tint val="77000"/>
              </a:schemeClr>
            </a:solidFill>
            <a:ln>
              <a:noFill/>
            </a:ln>
            <a:effectLst/>
          </c:spPr>
          <c:invertIfNegative val="0"/>
          <c:cat>
            <c:numRef>
              <c:f>'FRED Graph'!$E$42:$E$53</c:f>
              <c:numCache>
                <c:formatCode>mmm\ yy</c:formatCode>
                <c:ptCount val="1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numCache>
            </c:numRef>
          </c:cat>
          <c:val>
            <c:numRef>
              <c:f>'FRED Graph'!$F$42:$F$53</c:f>
              <c:numCache>
                <c:formatCode>"$"#,##0</c:formatCode>
                <c:ptCount val="12"/>
                <c:pt idx="0">
                  <c:v>620648</c:v>
                </c:pt>
                <c:pt idx="1">
                  <c:v>624738</c:v>
                </c:pt>
                <c:pt idx="2">
                  <c:v>630905</c:v>
                </c:pt>
                <c:pt idx="3">
                  <c:v>640899</c:v>
                </c:pt>
                <c:pt idx="4">
                  <c:v>644741</c:v>
                </c:pt>
                <c:pt idx="5">
                  <c:v>634393</c:v>
                </c:pt>
                <c:pt idx="6">
                  <c:v>651557</c:v>
                </c:pt>
                <c:pt idx="7">
                  <c:v>662321</c:v>
                </c:pt>
                <c:pt idx="8">
                  <c:v>669958</c:v>
                </c:pt>
                <c:pt idx="9">
                  <c:v>674719</c:v>
                </c:pt>
                <c:pt idx="10">
                  <c:v>673852</c:v>
                </c:pt>
                <c:pt idx="11">
                  <c:v>680591</c:v>
                </c:pt>
              </c:numCache>
            </c:numRef>
          </c:val>
          <c:extLst>
            <c:ext xmlns:c16="http://schemas.microsoft.com/office/drawing/2014/chart" uri="{C3380CC4-5D6E-409C-BE32-E72D297353CC}">
              <c16:uniqueId val="{00000000-7D77-4F07-BC4A-255D94E87BCA}"/>
            </c:ext>
          </c:extLst>
        </c:ser>
        <c:dLbls>
          <c:showLegendKey val="0"/>
          <c:showVal val="0"/>
          <c:showCatName val="0"/>
          <c:showSerName val="0"/>
          <c:showPercent val="0"/>
          <c:showBubbleSize val="0"/>
        </c:dLbls>
        <c:gapWidth val="300"/>
        <c:axId val="427470112"/>
        <c:axId val="427467816"/>
      </c:barChart>
      <c:lineChart>
        <c:grouping val="standard"/>
        <c:varyColors val="0"/>
        <c:ser>
          <c:idx val="1"/>
          <c:order val="1"/>
          <c:tx>
            <c:strRef>
              <c:f>'FRED Graph'!$G$13</c:f>
              <c:strCache>
                <c:ptCount val="1"/>
                <c:pt idx="0">
                  <c:v>% Change Previous Month</c:v>
                </c:pt>
              </c:strCache>
            </c:strRef>
          </c:tx>
          <c:spPr>
            <a:ln w="28575" cap="rnd">
              <a:solidFill>
                <a:schemeClr val="accent1">
                  <a:shade val="76000"/>
                </a:schemeClr>
              </a:solidFill>
              <a:round/>
            </a:ln>
            <a:effectLst/>
          </c:spPr>
          <c:marker>
            <c:symbol val="circle"/>
            <c:size val="5"/>
            <c:spPr>
              <a:solidFill>
                <a:schemeClr val="accent1">
                  <a:shade val="76000"/>
                </a:schemeClr>
              </a:solidFill>
              <a:ln w="9525">
                <a:solidFill>
                  <a:schemeClr val="accent1">
                    <a:shade val="76000"/>
                  </a:schemeClr>
                </a:solidFill>
              </a:ln>
              <a:effectLst/>
            </c:spPr>
          </c:marker>
          <c:cat>
            <c:numRef>
              <c:f>'FRED Graph'!$E$42:$E$53</c:f>
              <c:numCache>
                <c:formatCode>mmm\ yy</c:formatCode>
                <c:ptCount val="12"/>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numCache>
            </c:numRef>
          </c:cat>
          <c:val>
            <c:numRef>
              <c:f>'FRED Graph'!$G$42:$G$53</c:f>
              <c:numCache>
                <c:formatCode>0.0%</c:formatCode>
                <c:ptCount val="12"/>
                <c:pt idx="0">
                  <c:v>-1.1322870669495777E-2</c:v>
                </c:pt>
                <c:pt idx="1">
                  <c:v>6.5898866990630189E-3</c:v>
                </c:pt>
                <c:pt idx="2">
                  <c:v>9.8713380649169125E-3</c:v>
                </c:pt>
                <c:pt idx="3">
                  <c:v>1.5840736719474391E-2</c:v>
                </c:pt>
                <c:pt idx="4">
                  <c:v>5.9947043137842382E-3</c:v>
                </c:pt>
                <c:pt idx="5">
                  <c:v>-1.6049855678481717E-2</c:v>
                </c:pt>
                <c:pt idx="6">
                  <c:v>2.7055784032925967E-2</c:v>
                </c:pt>
                <c:pt idx="7">
                  <c:v>1.6520427222791012E-2</c:v>
                </c:pt>
                <c:pt idx="8">
                  <c:v>1.1530662624316568E-2</c:v>
                </c:pt>
                <c:pt idx="9">
                  <c:v>7.1064156260540745E-3</c:v>
                </c:pt>
                <c:pt idx="10">
                  <c:v>-1.2849793765997708E-3</c:v>
                </c:pt>
                <c:pt idx="11">
                  <c:v>1.0000712322587146E-2</c:v>
                </c:pt>
              </c:numCache>
            </c:numRef>
          </c:val>
          <c:smooth val="0"/>
          <c:extLst>
            <c:ext xmlns:c16="http://schemas.microsoft.com/office/drawing/2014/chart" uri="{C3380CC4-5D6E-409C-BE32-E72D297353CC}">
              <c16:uniqueId val="{00000001-7D77-4F07-BC4A-255D94E87BCA}"/>
            </c:ext>
          </c:extLst>
        </c:ser>
        <c:dLbls>
          <c:showLegendKey val="0"/>
          <c:showVal val="0"/>
          <c:showCatName val="0"/>
          <c:showSerName val="0"/>
          <c:showPercent val="0"/>
          <c:showBubbleSize val="0"/>
        </c:dLbls>
        <c:marker val="1"/>
        <c:smooth val="0"/>
        <c:axId val="544534480"/>
        <c:axId val="427469128"/>
      </c:lineChart>
      <c:dateAx>
        <c:axId val="427470112"/>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7467816"/>
        <c:crosses val="autoZero"/>
        <c:auto val="1"/>
        <c:lblOffset val="100"/>
        <c:baseTimeUnit val="months"/>
      </c:dateAx>
      <c:valAx>
        <c:axId val="427467816"/>
        <c:scaling>
          <c:orientation val="minMax"/>
          <c:max val="690000"/>
          <c:min val="6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$Millions</a:t>
                </a:r>
              </a:p>
            </c:rich>
          </c:tx>
          <c:layout>
            <c:manualLayout>
              <c:xMode val="edge"/>
              <c:yMode val="edge"/>
              <c:x val="5.8608058608058608E-3"/>
              <c:y val="0.528645931361454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7470112"/>
        <c:crosses val="autoZero"/>
        <c:crossBetween val="between"/>
      </c:valAx>
      <c:valAx>
        <c:axId val="427469128"/>
        <c:scaling>
          <c:orientation val="minMax"/>
          <c:max val="0.2"/>
          <c:min val="-0.17"/>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4534480"/>
        <c:crosses val="max"/>
        <c:crossBetween val="between"/>
      </c:valAx>
      <c:dateAx>
        <c:axId val="544534480"/>
        <c:scaling>
          <c:orientation val="minMax"/>
        </c:scaling>
        <c:delete val="1"/>
        <c:axPos val="b"/>
        <c:numFmt formatCode="mmm\ yy" sourceLinked="1"/>
        <c:majorTickMark val="out"/>
        <c:minorTickMark val="none"/>
        <c:tickLblPos val="nextTo"/>
        <c:crossAx val="427469128"/>
        <c:crosses val="autoZero"/>
        <c:auto val="1"/>
        <c:lblOffset val="100"/>
        <c:baseTimeUnit val="months"/>
      </c:dateAx>
      <c:spPr>
        <a:noFill/>
        <a:ln>
          <a:noFill/>
        </a:ln>
        <a:effectLst/>
      </c:spPr>
    </c:plotArea>
    <c:legend>
      <c:legendPos val="r"/>
      <c:layout>
        <c:manualLayout>
          <c:xMode val="edge"/>
          <c:yMode val="edge"/>
          <c:x val="0.31423805070850147"/>
          <c:y val="1.7820437861077582E-2"/>
          <c:w val="0.36907237279136917"/>
          <c:h val="6.883803669775771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17474781430529E-2"/>
          <c:y val="3.1850632307325211E-2"/>
          <c:w val="0.92718528543307088"/>
          <c:h val="0.91818849916487721"/>
        </c:manualLayout>
      </c:layout>
      <c:barChart>
        <c:barDir val="col"/>
        <c:grouping val="clustered"/>
        <c:varyColors val="0"/>
        <c:ser>
          <c:idx val="0"/>
          <c:order val="0"/>
          <c:tx>
            <c:strRef>
              <c:f>'FRED Graph (2)'!$G$12</c:f>
              <c:strCache>
                <c:ptCount val="1"/>
                <c:pt idx="0">
                  <c:v>Total Revolving Consumer Credit Outstanding</c:v>
                </c:pt>
              </c:strCache>
            </c:strRef>
          </c:tx>
          <c:spPr>
            <a:solidFill>
              <a:srgbClr val="4472C4"/>
            </a:solidFill>
            <a:ln w="25400">
              <a:noFill/>
            </a:ln>
          </c:spPr>
          <c:invertIfNegative val="0"/>
          <c:cat>
            <c:numRef>
              <c:f>'FRED Graph (2)'!$F$13:$F$42</c:f>
              <c:numCache>
                <c:formatCode>mmm\ yy</c:formatCode>
                <c:ptCount val="3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numCache>
            </c:numRef>
          </c:cat>
          <c:val>
            <c:numRef>
              <c:f>'FRED Graph (2)'!$G$13:$G$42</c:f>
              <c:numCache>
                <c:formatCode>"$"#,##0</c:formatCode>
                <c:ptCount val="30"/>
                <c:pt idx="0">
                  <c:v>1096.3033800000001</c:v>
                </c:pt>
                <c:pt idx="1">
                  <c:v>1100.10112</c:v>
                </c:pt>
                <c:pt idx="2">
                  <c:v>1082.55322</c:v>
                </c:pt>
                <c:pt idx="3">
                  <c:v>1028.30612</c:v>
                </c:pt>
                <c:pt idx="4">
                  <c:v>1001.77238</c:v>
                </c:pt>
                <c:pt idx="5">
                  <c:v>991.39476999999999</c:v>
                </c:pt>
                <c:pt idx="6">
                  <c:v>989.64579000000003</c:v>
                </c:pt>
                <c:pt idx="7">
                  <c:v>980.85654</c:v>
                </c:pt>
                <c:pt idx="8">
                  <c:v>982.72734000000003</c:v>
                </c:pt>
                <c:pt idx="9">
                  <c:v>979.05485999999996</c:v>
                </c:pt>
                <c:pt idx="10">
                  <c:v>973.13881000000003</c:v>
                </c:pt>
                <c:pt idx="11">
                  <c:v>974.59442999999999</c:v>
                </c:pt>
                <c:pt idx="12">
                  <c:v>971.96801000000005</c:v>
                </c:pt>
                <c:pt idx="13">
                  <c:v>973.29337999999996</c:v>
                </c:pt>
                <c:pt idx="14">
                  <c:v>972.93587000000002</c:v>
                </c:pt>
                <c:pt idx="15">
                  <c:v>975.08996999999999</c:v>
                </c:pt>
                <c:pt idx="16">
                  <c:v>980.43142</c:v>
                </c:pt>
                <c:pt idx="17">
                  <c:v>989.16717000000006</c:v>
                </c:pt>
                <c:pt idx="18">
                  <c:v>994.60574999999994</c:v>
                </c:pt>
                <c:pt idx="19">
                  <c:v>1000.68074</c:v>
                </c:pt>
                <c:pt idx="20">
                  <c:v>1009.68911</c:v>
                </c:pt>
                <c:pt idx="21">
                  <c:v>1018.46595</c:v>
                </c:pt>
                <c:pt idx="22">
                  <c:v>1033.5963400000001</c:v>
                </c:pt>
                <c:pt idx="23">
                  <c:v>1041.6944800000001</c:v>
                </c:pt>
                <c:pt idx="24">
                  <c:v>1049.9692</c:v>
                </c:pt>
                <c:pt idx="25">
                  <c:v>1060.1840500000001</c:v>
                </c:pt>
                <c:pt idx="26">
                  <c:v>1086.0889199999999</c:v>
                </c:pt>
                <c:pt idx="27">
                  <c:v>1103.7933700000001</c:v>
                </c:pt>
                <c:pt idx="28">
                  <c:v>1110.95523</c:v>
                </c:pt>
                <c:pt idx="29">
                  <c:v>1125.7538300000001</c:v>
                </c:pt>
              </c:numCache>
            </c:numRef>
          </c:val>
          <c:extLst>
            <c:ext xmlns:c16="http://schemas.microsoft.com/office/drawing/2014/chart" uri="{C3380CC4-5D6E-409C-BE32-E72D297353CC}">
              <c16:uniqueId val="{00000000-80FC-44D6-A259-99A2290EED31}"/>
            </c:ext>
          </c:extLst>
        </c:ser>
        <c:dLbls>
          <c:showLegendKey val="0"/>
          <c:showVal val="0"/>
          <c:showCatName val="0"/>
          <c:showSerName val="0"/>
          <c:showPercent val="0"/>
          <c:showBubbleSize val="0"/>
        </c:dLbls>
        <c:gapWidth val="219"/>
        <c:overlap val="-27"/>
        <c:axId val="1997044576"/>
        <c:axId val="1"/>
      </c:barChart>
      <c:dateAx>
        <c:axId val="1997044576"/>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n-US"/>
          </a:p>
        </c:txPr>
        <c:crossAx val="1"/>
        <c:crosses val="autoZero"/>
        <c:auto val="1"/>
        <c:lblOffset val="100"/>
        <c:baseTimeUnit val="months"/>
        <c:majorUnit val="1"/>
        <c:majorTimeUnit val="months"/>
        <c:minorUnit val="3"/>
        <c:minorTimeUnit val="months"/>
      </c:dateAx>
      <c:valAx>
        <c:axId val="1"/>
        <c:scaling>
          <c:orientation val="minMax"/>
          <c:max val="1150"/>
          <c:min val="900"/>
        </c:scaling>
        <c:delete val="0"/>
        <c:axPos val="l"/>
        <c:title>
          <c:tx>
            <c:rich>
              <a:bodyPr/>
              <a:lstStyle/>
              <a:p>
                <a:pPr>
                  <a:defRPr/>
                </a:pPr>
                <a:r>
                  <a:rPr lang="en-US"/>
                  <a:t>$Billions</a:t>
                </a:r>
              </a:p>
            </c:rich>
          </c:tx>
          <c:layout>
            <c:manualLayout>
              <c:xMode val="edge"/>
              <c:yMode val="edge"/>
              <c:x val="0"/>
              <c:y val="0.42010085102998485"/>
            </c:manualLayout>
          </c:layout>
          <c:overlay val="0"/>
          <c:spPr>
            <a:noFill/>
            <a:ln w="25400">
              <a:noFill/>
            </a:ln>
          </c:spPr>
        </c:title>
        <c:numFmt formatCode="&quot;$&quot;#,##0" sourceLinked="1"/>
        <c:majorTickMark val="none"/>
        <c:minorTickMark val="none"/>
        <c:tickLblPos val="nextTo"/>
        <c:spPr>
          <a:ln w="6350">
            <a:noFill/>
          </a:ln>
        </c:spPr>
        <c:txPr>
          <a:bodyPr rot="0" vert="horz"/>
          <a:lstStyle/>
          <a:p>
            <a:pPr>
              <a:defRPr/>
            </a:pPr>
            <a:endParaRPr lang="en-US"/>
          </a:p>
        </c:txPr>
        <c:crossAx val="1997044576"/>
        <c:crosses val="autoZero"/>
        <c:crossBetween val="between"/>
      </c:valAx>
      <c:spPr>
        <a:noFill/>
        <a:ln w="25400">
          <a:noFill/>
        </a:ln>
      </c:spPr>
    </c:plotArea>
    <c:legend>
      <c:legendPos val="r"/>
      <c:legendEntry>
        <c:idx val="0"/>
        <c:txPr>
          <a:bodyPr/>
          <a:lstStyle/>
          <a:p>
            <a:pPr>
              <a:defRPr sz="1600" u="sng"/>
            </a:pPr>
            <a:endParaRPr lang="en-US"/>
          </a:p>
        </c:txPr>
      </c:legendEntry>
      <c:layout>
        <c:manualLayout>
          <c:xMode val="edge"/>
          <c:yMode val="edge"/>
          <c:x val="0.37792905183727032"/>
          <c:y val="6.3059648415998953E-2"/>
          <c:w val="0.24254945054945054"/>
          <c:h val="0.15615532637304091"/>
        </c:manualLayout>
      </c:layout>
      <c:overlay val="0"/>
      <c:spPr>
        <a:noFill/>
        <a:ln w="25400">
          <a:noFill/>
        </a:ln>
      </c:spPr>
      <c:txPr>
        <a:bodyPr/>
        <a:lstStyle/>
        <a:p>
          <a:pPr>
            <a:defRPr u="sng"/>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06072055944231E-2"/>
          <c:y val="1.5672446941144121E-2"/>
          <c:w val="0.95803559367089841"/>
          <c:h val="0.92507567215982311"/>
        </c:manualLayout>
      </c:layout>
      <c:lineChart>
        <c:grouping val="standard"/>
        <c:varyColors val="0"/>
        <c:ser>
          <c:idx val="0"/>
          <c:order val="0"/>
          <c:tx>
            <c:strRef>
              <c:f>Sheet1!$B$1</c:f>
              <c:strCache>
                <c:ptCount val="1"/>
                <c:pt idx="0">
                  <c:v>Small Business Optimism</c:v>
                </c:pt>
              </c:strCache>
            </c:strRef>
          </c:tx>
          <c:spPr>
            <a:ln w="28575" cap="rnd">
              <a:solidFill>
                <a:schemeClr val="accent1"/>
              </a:solidFill>
              <a:round/>
            </a:ln>
            <a:effectLst/>
          </c:spPr>
          <c:marker>
            <c:symbol val="none"/>
          </c:marker>
          <c:cat>
            <c:numRef>
              <c:f>Sheet1!$A$34:$A$45</c:f>
              <c:numCache>
                <c:formatCode>mmm\ yyyy</c:formatCode>
                <c:ptCount val="12"/>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numCache>
            </c:numRef>
          </c:cat>
          <c:val>
            <c:numRef>
              <c:f>Sheet1!$B$34:$B$45</c:f>
              <c:numCache>
                <c:formatCode>General</c:formatCode>
                <c:ptCount val="12"/>
                <c:pt idx="0">
                  <c:v>100.1</c:v>
                </c:pt>
                <c:pt idx="1">
                  <c:v>99.1</c:v>
                </c:pt>
                <c:pt idx="2">
                  <c:v>98.2</c:v>
                </c:pt>
                <c:pt idx="3">
                  <c:v>98.4</c:v>
                </c:pt>
                <c:pt idx="4">
                  <c:v>98.9</c:v>
                </c:pt>
                <c:pt idx="5">
                  <c:v>97.1</c:v>
                </c:pt>
                <c:pt idx="6">
                  <c:v>95.7</c:v>
                </c:pt>
                <c:pt idx="7">
                  <c:v>93.2</c:v>
                </c:pt>
                <c:pt idx="8">
                  <c:v>93.2</c:v>
                </c:pt>
                <c:pt idx="9">
                  <c:v>93.1</c:v>
                </c:pt>
                <c:pt idx="10">
                  <c:v>89.5</c:v>
                </c:pt>
                <c:pt idx="11">
                  <c:v>89.9</c:v>
                </c:pt>
              </c:numCache>
            </c:numRef>
          </c:val>
          <c:smooth val="0"/>
          <c:extLst>
            <c:ext xmlns:c16="http://schemas.microsoft.com/office/drawing/2014/chart" uri="{C3380CC4-5D6E-409C-BE32-E72D297353CC}">
              <c16:uniqueId val="{00000000-DE21-4301-B7A0-87F6386B2A64}"/>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490770800"/>
        <c:axId val="490772440"/>
      </c:lineChart>
      <c:dateAx>
        <c:axId val="490770800"/>
        <c:scaling>
          <c:orientation val="minMax"/>
        </c:scaling>
        <c:delete val="0"/>
        <c:axPos val="b"/>
        <c:numFmt formatCode="mmm\ 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0772440"/>
        <c:crosses val="autoZero"/>
        <c:auto val="1"/>
        <c:lblOffset val="100"/>
        <c:baseTimeUnit val="months"/>
      </c:dateAx>
      <c:valAx>
        <c:axId val="490772440"/>
        <c:scaling>
          <c:orientation val="minMax"/>
          <c:max val="101"/>
          <c:min val="88"/>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0770800"/>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553808362353053E-2"/>
          <c:y val="4.6175633398184236E-2"/>
          <c:w val="0.95869881551007341"/>
          <c:h val="0.85927699914580169"/>
        </c:manualLayout>
      </c:layout>
      <c:lineChart>
        <c:grouping val="standard"/>
        <c:varyColors val="0"/>
        <c:ser>
          <c:idx val="0"/>
          <c:order val="0"/>
          <c:tx>
            <c:strRef>
              <c:f>Data!$B$1</c:f>
              <c:strCache>
                <c:ptCount val="1"/>
                <c:pt idx="0">
                  <c:v>ISM Manufacturing</c:v>
                </c:pt>
              </c:strCache>
            </c:strRef>
          </c:tx>
          <c:spPr>
            <a:ln w="28575" cap="rnd">
              <a:solidFill>
                <a:schemeClr val="accent1"/>
              </a:solidFill>
              <a:round/>
            </a:ln>
            <a:effectLst/>
          </c:spPr>
          <c:marker>
            <c:symbol val="none"/>
          </c:marker>
          <c:dPt>
            <c:idx val="17"/>
            <c:bubble3D val="0"/>
            <c:spPr>
              <a:ln w="28575" cap="rnd">
                <a:solidFill>
                  <a:srgbClr val="4A66AC">
                    <a:alpha val="98000"/>
                  </a:srgbClr>
                </a:solidFill>
                <a:round/>
              </a:ln>
              <a:effectLst/>
            </c:spPr>
            <c:extLst>
              <c:ext xmlns:c16="http://schemas.microsoft.com/office/drawing/2014/chart" uri="{C3380CC4-5D6E-409C-BE32-E72D297353CC}">
                <c16:uniqueId val="{00000001-134E-4BDA-93AF-9A3159886DBA}"/>
              </c:ext>
            </c:extLst>
          </c:dPt>
          <c:cat>
            <c:numRef>
              <c:f>Data!$A$10:$A$39</c:f>
              <c:numCache>
                <c:formatCode>mmm\ yyyy</c:formatCode>
                <c:ptCount val="30"/>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numCache>
            </c:numRef>
          </c:cat>
          <c:val>
            <c:numRef>
              <c:f>Data!$B$10:$B$39</c:f>
              <c:numCache>
                <c:formatCode>General</c:formatCode>
                <c:ptCount val="30"/>
                <c:pt idx="0">
                  <c:v>50.3</c:v>
                </c:pt>
                <c:pt idx="1">
                  <c:v>49.7</c:v>
                </c:pt>
                <c:pt idx="2">
                  <c:v>41.7</c:v>
                </c:pt>
                <c:pt idx="3">
                  <c:v>43.1</c:v>
                </c:pt>
                <c:pt idx="4">
                  <c:v>52.2</c:v>
                </c:pt>
                <c:pt idx="5">
                  <c:v>53.7</c:v>
                </c:pt>
                <c:pt idx="6">
                  <c:v>55.6</c:v>
                </c:pt>
                <c:pt idx="7">
                  <c:v>55.7</c:v>
                </c:pt>
                <c:pt idx="8">
                  <c:v>58.8</c:v>
                </c:pt>
                <c:pt idx="9">
                  <c:v>57.7</c:v>
                </c:pt>
                <c:pt idx="10">
                  <c:v>60.5</c:v>
                </c:pt>
                <c:pt idx="11">
                  <c:v>58.7</c:v>
                </c:pt>
                <c:pt idx="12">
                  <c:v>60.9</c:v>
                </c:pt>
                <c:pt idx="13">
                  <c:v>63.7</c:v>
                </c:pt>
                <c:pt idx="14">
                  <c:v>60.6</c:v>
                </c:pt>
                <c:pt idx="15">
                  <c:v>61.6</c:v>
                </c:pt>
                <c:pt idx="16">
                  <c:v>60.9</c:v>
                </c:pt>
                <c:pt idx="17">
                  <c:v>59.9</c:v>
                </c:pt>
                <c:pt idx="18">
                  <c:v>59.7</c:v>
                </c:pt>
                <c:pt idx="19">
                  <c:v>60.5</c:v>
                </c:pt>
                <c:pt idx="20">
                  <c:v>60.8</c:v>
                </c:pt>
                <c:pt idx="21">
                  <c:v>60.6</c:v>
                </c:pt>
                <c:pt idx="22">
                  <c:v>58.8</c:v>
                </c:pt>
                <c:pt idx="23">
                  <c:v>57.6</c:v>
                </c:pt>
                <c:pt idx="24">
                  <c:v>58.6</c:v>
                </c:pt>
                <c:pt idx="25">
                  <c:v>57.1</c:v>
                </c:pt>
                <c:pt idx="26">
                  <c:v>55.4</c:v>
                </c:pt>
                <c:pt idx="27">
                  <c:v>56.1</c:v>
                </c:pt>
                <c:pt idx="28">
                  <c:v>53</c:v>
                </c:pt>
                <c:pt idx="29">
                  <c:v>52.8</c:v>
                </c:pt>
              </c:numCache>
            </c:numRef>
          </c:val>
          <c:smooth val="0"/>
          <c:extLst>
            <c:ext xmlns:c16="http://schemas.microsoft.com/office/drawing/2014/chart" uri="{C3380CC4-5D6E-409C-BE32-E72D297353CC}">
              <c16:uniqueId val="{0000000B-9312-4577-A499-FA1FD1D095D7}"/>
            </c:ext>
          </c:extLst>
        </c:ser>
        <c:dLbls>
          <c:showLegendKey val="0"/>
          <c:showVal val="0"/>
          <c:showCatName val="0"/>
          <c:showSerName val="0"/>
          <c:showPercent val="0"/>
          <c:showBubbleSize val="0"/>
        </c:dLbls>
        <c:smooth val="0"/>
        <c:axId val="323587704"/>
        <c:axId val="1"/>
      </c:lineChart>
      <c:dateAx>
        <c:axId val="323587704"/>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Offset val="100"/>
        <c:baseTimeUnit val="months"/>
        <c:majorUnit val="2"/>
        <c:majorTimeUnit val="months"/>
      </c:dateAx>
      <c:valAx>
        <c:axId val="1"/>
        <c:scaling>
          <c:orientation val="minMax"/>
          <c:max val="66"/>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358770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Data!$K$1</c:f>
              <c:strCache>
                <c:ptCount val="1"/>
                <c:pt idx="0">
                  <c:v>Consumer Senitment</c:v>
                </c:pt>
              </c:strCache>
            </c:strRef>
          </c:tx>
          <c:spPr>
            <a:ln w="63500" cap="rnd">
              <a:solidFill>
                <a:srgbClr val="4A66AC"/>
              </a:solidFill>
              <a:round/>
            </a:ln>
            <a:effectLst/>
          </c:spPr>
          <c:marker>
            <c:symbol val="circle"/>
            <c:size val="5"/>
            <c:spPr>
              <a:solidFill>
                <a:schemeClr val="accent1"/>
              </a:solidFill>
              <a:ln w="9525">
                <a:solidFill>
                  <a:schemeClr val="accent1"/>
                </a:solidFill>
              </a:ln>
              <a:effectLst/>
            </c:spPr>
          </c:marker>
          <c:cat>
            <c:numRef>
              <c:f>Data!$J$16:$J$45</c:f>
              <c:numCache>
                <c:formatCode>mmm\ yyyy</c:formatCode>
                <c:ptCount val="30"/>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numCache>
            </c:numRef>
          </c:cat>
          <c:val>
            <c:numRef>
              <c:f>Data!$K$16:$K$45</c:f>
              <c:numCache>
                <c:formatCode>General</c:formatCode>
                <c:ptCount val="30"/>
                <c:pt idx="0" formatCode="0.0">
                  <c:v>101</c:v>
                </c:pt>
                <c:pt idx="1">
                  <c:v>89.1</c:v>
                </c:pt>
                <c:pt idx="2">
                  <c:v>71.8</c:v>
                </c:pt>
                <c:pt idx="3">
                  <c:v>72.3</c:v>
                </c:pt>
                <c:pt idx="4">
                  <c:v>78.099999999999994</c:v>
                </c:pt>
                <c:pt idx="5">
                  <c:v>72.5</c:v>
                </c:pt>
                <c:pt idx="6">
                  <c:v>74.099999999999994</c:v>
                </c:pt>
                <c:pt idx="7">
                  <c:v>80.400000000000006</c:v>
                </c:pt>
                <c:pt idx="8">
                  <c:v>81.8</c:v>
                </c:pt>
                <c:pt idx="9">
                  <c:v>76.900000000000006</c:v>
                </c:pt>
                <c:pt idx="10">
                  <c:v>80.7</c:v>
                </c:pt>
                <c:pt idx="11">
                  <c:v>79</c:v>
                </c:pt>
                <c:pt idx="12">
                  <c:v>76.8</c:v>
                </c:pt>
                <c:pt idx="13">
                  <c:v>84.9</c:v>
                </c:pt>
                <c:pt idx="14">
                  <c:v>88.3</c:v>
                </c:pt>
                <c:pt idx="15">
                  <c:v>82.9</c:v>
                </c:pt>
                <c:pt idx="16">
                  <c:v>85.5</c:v>
                </c:pt>
                <c:pt idx="17">
                  <c:v>81.2</c:v>
                </c:pt>
                <c:pt idx="18">
                  <c:v>70.3</c:v>
                </c:pt>
                <c:pt idx="19">
                  <c:v>72.8</c:v>
                </c:pt>
                <c:pt idx="20">
                  <c:v>71.7</c:v>
                </c:pt>
                <c:pt idx="21">
                  <c:v>67.400000000000006</c:v>
                </c:pt>
                <c:pt idx="22">
                  <c:v>70.599999999999994</c:v>
                </c:pt>
                <c:pt idx="23">
                  <c:v>67.2</c:v>
                </c:pt>
                <c:pt idx="24">
                  <c:v>62.8</c:v>
                </c:pt>
                <c:pt idx="25">
                  <c:v>59.4</c:v>
                </c:pt>
                <c:pt idx="26">
                  <c:v>65.2</c:v>
                </c:pt>
                <c:pt idx="27">
                  <c:v>58.4</c:v>
                </c:pt>
                <c:pt idx="28">
                  <c:v>50</c:v>
                </c:pt>
                <c:pt idx="29">
                  <c:v>51.1</c:v>
                </c:pt>
              </c:numCache>
            </c:numRef>
          </c:val>
          <c:smooth val="0"/>
          <c:extLst>
            <c:ext xmlns:c16="http://schemas.microsoft.com/office/drawing/2014/chart" uri="{C3380CC4-5D6E-409C-BE32-E72D297353CC}">
              <c16:uniqueId val="{00000000-8E96-4F59-A4BD-AFB460BB917F}"/>
            </c:ext>
          </c:extLst>
        </c:ser>
        <c:dLbls>
          <c:showLegendKey val="0"/>
          <c:showVal val="0"/>
          <c:showCatName val="0"/>
          <c:showSerName val="0"/>
          <c:showPercent val="0"/>
          <c:showBubbleSize val="0"/>
        </c:dLbls>
        <c:marker val="1"/>
        <c:smooth val="0"/>
        <c:axId val="401343272"/>
        <c:axId val="1"/>
      </c:lineChart>
      <c:dateAx>
        <c:axId val="401343272"/>
        <c:scaling>
          <c:orientation val="minMax"/>
        </c:scaling>
        <c:delete val="0"/>
        <c:axPos val="b"/>
        <c:numFmt formatCode="mmm\ yyyy"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1"/>
        <c:crosses val="autoZero"/>
        <c:auto val="1"/>
        <c:lblOffset val="100"/>
        <c:baseTimeUnit val="months"/>
        <c:majorUnit val="2"/>
        <c:majorTimeUnit val="months"/>
      </c:dateAx>
      <c:valAx>
        <c:axId val="1"/>
        <c:scaling>
          <c:orientation val="minMax"/>
          <c:max val="105"/>
          <c:min val="4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01343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Data!$B$1</c:f>
              <c:strCache>
                <c:ptCount val="1"/>
                <c:pt idx="0">
                  <c:v>ISM Non-Manufacturing</c:v>
                </c:pt>
              </c:strCache>
            </c:strRef>
          </c:tx>
          <c:spPr>
            <a:ln w="28575" cap="rnd">
              <a:solidFill>
                <a:schemeClr val="accent1"/>
              </a:solidFill>
              <a:round/>
            </a:ln>
            <a:effectLst/>
          </c:spPr>
          <c:marker>
            <c:symbol val="none"/>
          </c:marker>
          <c:cat>
            <c:numRef>
              <c:f>Data!$A$29:$A$40</c:f>
              <c:numCache>
                <c:formatCode>mmm\ yyyy</c:formatCode>
                <c:ptCount val="12"/>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numCache>
            </c:numRef>
          </c:cat>
          <c:val>
            <c:numRef>
              <c:f>Data!$B$29:$B$40</c:f>
              <c:numCache>
                <c:formatCode>General</c:formatCode>
                <c:ptCount val="12"/>
                <c:pt idx="0">
                  <c:v>62.2</c:v>
                </c:pt>
                <c:pt idx="1">
                  <c:v>62.6</c:v>
                </c:pt>
                <c:pt idx="2">
                  <c:v>66.7</c:v>
                </c:pt>
                <c:pt idx="3">
                  <c:v>68.400000000000006</c:v>
                </c:pt>
                <c:pt idx="4">
                  <c:v>62.3</c:v>
                </c:pt>
                <c:pt idx="5">
                  <c:v>59.9</c:v>
                </c:pt>
                <c:pt idx="6">
                  <c:v>56.5</c:v>
                </c:pt>
                <c:pt idx="7">
                  <c:v>58.3</c:v>
                </c:pt>
                <c:pt idx="8">
                  <c:v>57.1</c:v>
                </c:pt>
                <c:pt idx="9">
                  <c:v>55.9</c:v>
                </c:pt>
                <c:pt idx="10">
                  <c:v>55.3</c:v>
                </c:pt>
                <c:pt idx="11">
                  <c:v>56.7</c:v>
                </c:pt>
              </c:numCache>
            </c:numRef>
          </c:val>
          <c:smooth val="0"/>
          <c:extLst>
            <c:ext xmlns:c16="http://schemas.microsoft.com/office/drawing/2014/chart" uri="{C3380CC4-5D6E-409C-BE32-E72D297353CC}">
              <c16:uniqueId val="{00000000-7738-4BD2-9553-D47B79F00F35}"/>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85907080"/>
        <c:axId val="1"/>
      </c:lineChart>
      <c:dateAx>
        <c:axId val="385907080"/>
        <c:scaling>
          <c:orientation val="minMax"/>
        </c:scaling>
        <c:delete val="0"/>
        <c:axPos val="b"/>
        <c:numFmt formatCode="mmm\ 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
        <c:crosses val="autoZero"/>
        <c:auto val="1"/>
        <c:lblOffset val="100"/>
        <c:baseTimeUnit val="months"/>
      </c:dateAx>
      <c:valAx>
        <c:axId val="1"/>
        <c:scaling>
          <c:orientation val="minMax"/>
          <c:max val="70"/>
          <c:min val="54"/>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5907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66489113065055E-2"/>
          <c:y val="0.10025341361072013"/>
          <c:w val="0.96473352369415377"/>
          <c:h val="0.88402222722902468"/>
        </c:manualLayout>
      </c:layout>
      <c:barChart>
        <c:barDir val="col"/>
        <c:grouping val="clustered"/>
        <c:varyColors val="0"/>
        <c:ser>
          <c:idx val="26"/>
          <c:order val="26"/>
          <c:tx>
            <c:strRef>
              <c:f>Sheet2!$AB$1</c:f>
              <c:strCache>
                <c:ptCount val="1"/>
                <c:pt idx="0">
                  <c:v>April</c:v>
                </c:pt>
              </c:strCache>
            </c:strRef>
          </c:tx>
          <c:spPr>
            <a:solidFill>
              <a:srgbClr val="002060"/>
            </a:solidFill>
            <a:ln>
              <a:solidFill>
                <a:srgbClr val="92D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Sheet2!$A$3:$A$7</c:f>
              <c:strCache>
                <c:ptCount val="5"/>
                <c:pt idx="0">
                  <c:v>Housing Starts</c:v>
                </c:pt>
                <c:pt idx="1">
                  <c:v>Building Permits</c:v>
                </c:pt>
                <c:pt idx="2">
                  <c:v>Existing Home Sales</c:v>
                </c:pt>
                <c:pt idx="3">
                  <c:v>New Home Sales</c:v>
                </c:pt>
                <c:pt idx="4">
                  <c:v>Pending Home Sales</c:v>
                </c:pt>
              </c:strCache>
            </c:strRef>
          </c:cat>
          <c:val>
            <c:numRef>
              <c:f>Sheet2!$AB$3:$AB$7</c:f>
              <c:numCache>
                <c:formatCode>0.0%</c:formatCode>
                <c:ptCount val="5"/>
                <c:pt idx="0">
                  <c:v>5.1999999999999998E-2</c:v>
                </c:pt>
                <c:pt idx="1">
                  <c:v>-0.03</c:v>
                </c:pt>
                <c:pt idx="2">
                  <c:v>-2.4E-2</c:v>
                </c:pt>
                <c:pt idx="3">
                  <c:v>-0.14599999999999999</c:v>
                </c:pt>
                <c:pt idx="4">
                  <c:v>-3.9E-2</c:v>
                </c:pt>
              </c:numCache>
            </c:numRef>
          </c:val>
          <c:extLst>
            <c:ext xmlns:c16="http://schemas.microsoft.com/office/drawing/2014/chart" uri="{C3380CC4-5D6E-409C-BE32-E72D297353CC}">
              <c16:uniqueId val="{00000000-08E7-41EC-A1B6-237FA6FCB39F}"/>
            </c:ext>
          </c:extLst>
        </c:ser>
        <c:ser>
          <c:idx val="27"/>
          <c:order val="27"/>
          <c:tx>
            <c:strRef>
              <c:f>Sheet2!$AC$1</c:f>
              <c:strCache>
                <c:ptCount val="1"/>
                <c:pt idx="0">
                  <c:v>May</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Sheet2!$A$3:$A$7</c:f>
              <c:strCache>
                <c:ptCount val="5"/>
                <c:pt idx="0">
                  <c:v>Housing Starts</c:v>
                </c:pt>
                <c:pt idx="1">
                  <c:v>Building Permits</c:v>
                </c:pt>
                <c:pt idx="2">
                  <c:v>Existing Home Sales</c:v>
                </c:pt>
                <c:pt idx="3">
                  <c:v>New Home Sales</c:v>
                </c:pt>
                <c:pt idx="4">
                  <c:v>Pending Home Sales</c:v>
                </c:pt>
              </c:strCache>
            </c:strRef>
          </c:cat>
          <c:val>
            <c:numRef>
              <c:f>Sheet2!$AC$3:$AC$7</c:f>
              <c:numCache>
                <c:formatCode>0.0%</c:formatCode>
                <c:ptCount val="5"/>
                <c:pt idx="0">
                  <c:v>-0.11899999999999999</c:v>
                </c:pt>
                <c:pt idx="1">
                  <c:v>-7.0000000000000007E-2</c:v>
                </c:pt>
                <c:pt idx="2">
                  <c:v>-3.4000000000000002E-2</c:v>
                </c:pt>
                <c:pt idx="3">
                  <c:v>6.3E-2</c:v>
                </c:pt>
                <c:pt idx="4">
                  <c:v>7.0000000000000001E-3</c:v>
                </c:pt>
              </c:numCache>
            </c:numRef>
          </c:val>
          <c:extLst>
            <c:ext xmlns:c16="http://schemas.microsoft.com/office/drawing/2014/chart" uri="{C3380CC4-5D6E-409C-BE32-E72D297353CC}">
              <c16:uniqueId val="{00000001-08E7-41EC-A1B6-237FA6FCB39F}"/>
            </c:ext>
          </c:extLst>
        </c:ser>
        <c:ser>
          <c:idx val="28"/>
          <c:order val="28"/>
          <c:tx>
            <c:strRef>
              <c:f>Sheet2!$AD$1</c:f>
              <c:strCache>
                <c:ptCount val="1"/>
                <c:pt idx="0">
                  <c:v>June</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Sheet2!$A$3:$A$7</c:f>
              <c:strCache>
                <c:ptCount val="5"/>
                <c:pt idx="0">
                  <c:v>Housing Starts</c:v>
                </c:pt>
                <c:pt idx="1">
                  <c:v>Building Permits</c:v>
                </c:pt>
                <c:pt idx="2">
                  <c:v>Existing Home Sales</c:v>
                </c:pt>
                <c:pt idx="3">
                  <c:v>New Home Sales</c:v>
                </c:pt>
                <c:pt idx="4">
                  <c:v>Pending Home Sales</c:v>
                </c:pt>
              </c:strCache>
            </c:strRef>
          </c:cat>
          <c:val>
            <c:numRef>
              <c:f>Sheet2!$AD$3:$AD$7</c:f>
              <c:numCache>
                <c:formatCode>0.0%</c:formatCode>
                <c:ptCount val="5"/>
                <c:pt idx="0">
                  <c:v>-0.02</c:v>
                </c:pt>
                <c:pt idx="1">
                  <c:v>-6.0000000000000001E-3</c:v>
                </c:pt>
                <c:pt idx="2">
                  <c:v>-5.3999999999999999E-2</c:v>
                </c:pt>
                <c:pt idx="3">
                  <c:v>-8.1000000000000003E-2</c:v>
                </c:pt>
                <c:pt idx="4">
                  <c:v>-8.5999999999999993E-2</c:v>
                </c:pt>
              </c:numCache>
            </c:numRef>
          </c:val>
          <c:extLst>
            <c:ext xmlns:c16="http://schemas.microsoft.com/office/drawing/2014/chart" uri="{C3380CC4-5D6E-409C-BE32-E72D297353CC}">
              <c16:uniqueId val="{00000002-08E7-41EC-A1B6-237FA6FCB39F}"/>
            </c:ext>
          </c:extLst>
        </c:ser>
        <c:dLbls>
          <c:dLblPos val="outEnd"/>
          <c:showLegendKey val="0"/>
          <c:showVal val="1"/>
          <c:showCatName val="0"/>
          <c:showSerName val="0"/>
          <c:showPercent val="0"/>
          <c:showBubbleSize val="0"/>
        </c:dLbls>
        <c:gapWidth val="100"/>
        <c:axId val="924576416"/>
        <c:axId val="924579368"/>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pt idx="0">
                        <c:v>February</c:v>
                      </c:pt>
                    </c:strCache>
                  </c:strRef>
                </c:tx>
                <c:spPr>
                  <a:solidFill>
                    <a:srgbClr val="002060"/>
                  </a:solidFill>
                  <a:ln>
                    <a:noFill/>
                  </a:ln>
                  <a:effectLst/>
                </c:spPr>
                <c:invertIfNegative val="0"/>
                <c:dLbls>
                  <c:dLbl>
                    <c:idx val="1"/>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3-08E7-41EC-A1B6-237FA6FCB39F}"/>
                      </c:ext>
                    </c:extLst>
                  </c:dLbl>
                  <c:dLbl>
                    <c:idx val="3"/>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4-08E7-41EC-A1B6-237FA6FCB3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c:ext uri="{02D57815-91ED-43cb-92C2-25804820EDAC}">
                        <c15:formulaRef>
                          <c15:sqref>Sheet2!$B$3:$B$7</c15:sqref>
                        </c15:formulaRef>
                      </c:ext>
                    </c:extLst>
                    <c:numCache>
                      <c:formatCode>0.0%</c:formatCode>
                      <c:ptCount val="5"/>
                      <c:pt idx="0">
                        <c:v>0</c:v>
                      </c:pt>
                      <c:pt idx="1">
                        <c:v>-4.5999999999999999E-2</c:v>
                      </c:pt>
                      <c:pt idx="2">
                        <c:v>5.3999999999999999E-2</c:v>
                      </c:pt>
                      <c:pt idx="3">
                        <c:v>-3.4000000000000002E-2</c:v>
                      </c:pt>
                      <c:pt idx="4">
                        <c:v>2.4E-2</c:v>
                      </c:pt>
                    </c:numCache>
                  </c:numRef>
                </c:val>
                <c:extLst>
                  <c:ext xmlns:c16="http://schemas.microsoft.com/office/drawing/2014/chart" uri="{C3380CC4-5D6E-409C-BE32-E72D297353CC}">
                    <c16:uniqueId val="{00000005-08E7-41EC-A1B6-237FA6FCB39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March</c:v>
                      </c:pt>
                    </c:strCache>
                  </c:strRef>
                </c:tx>
                <c:spPr>
                  <a:solidFill>
                    <a:srgbClr val="FFC000"/>
                  </a:solidFill>
                  <a:ln>
                    <a:noFill/>
                  </a:ln>
                  <a:effectLst/>
                </c:spPr>
                <c:invertIfNegative val="0"/>
                <c:dLbls>
                  <c:dLbl>
                    <c:idx val="0"/>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08E7-41EC-A1B6-237FA6FCB39F}"/>
                      </c:ext>
                    </c:extLst>
                  </c:dLbl>
                  <c:dLbl>
                    <c:idx val="1"/>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08E7-41EC-A1B6-237FA6FCB39F}"/>
                      </c:ext>
                    </c:extLst>
                  </c:dLbl>
                  <c:dLbl>
                    <c:idx val="2"/>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08E7-41EC-A1B6-237FA6FCB39F}"/>
                      </c:ext>
                    </c:extLst>
                  </c:dLbl>
                  <c:dLbl>
                    <c:idx val="4"/>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08E7-41EC-A1B6-237FA6FCB3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Sheet2!$C$3:$C$7</c15:sqref>
                        </c15:formulaRef>
                      </c:ext>
                    </c:extLst>
                    <c:numCache>
                      <c:formatCode>0.0%</c:formatCode>
                      <c:ptCount val="5"/>
                      <c:pt idx="0">
                        <c:v>-0.19600000000000001</c:v>
                      </c:pt>
                      <c:pt idx="1">
                        <c:v>-6.5000000000000002E-2</c:v>
                      </c:pt>
                      <c:pt idx="2">
                        <c:v>-6.0999999999999999E-2</c:v>
                      </c:pt>
                      <c:pt idx="3">
                        <c:v>-0.14699999999999999</c:v>
                      </c:pt>
                      <c:pt idx="4">
                        <c:v>-0.20799999999999999</c:v>
                      </c:pt>
                    </c:numCache>
                  </c:numRef>
                </c:val>
                <c:extLst xmlns:c15="http://schemas.microsoft.com/office/drawing/2012/chart">
                  <c:ext xmlns:c16="http://schemas.microsoft.com/office/drawing/2014/chart" uri="{C3380CC4-5D6E-409C-BE32-E72D297353CC}">
                    <c16:uniqueId val="{0000000A-08E7-41EC-A1B6-237FA6FCB39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April</c:v>
                      </c:pt>
                    </c:strCache>
                  </c:strRef>
                </c:tx>
                <c:spPr>
                  <a:solidFill>
                    <a:srgbClr val="C00000"/>
                  </a:solidFill>
                  <a:ln>
                    <a:noFill/>
                  </a:ln>
                  <a:effectLst/>
                </c:spPr>
                <c:invertIfNegative val="0"/>
                <c:dLbls>
                  <c:dLbl>
                    <c:idx val="3"/>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08E7-41EC-A1B6-237FA6FCB39F}"/>
                      </c:ext>
                    </c:extLst>
                  </c:dLbl>
                  <c:dLbl>
                    <c:idx val="4"/>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08E7-41EC-A1B6-237FA6FCB3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Sheet2!$D$3:$D$7</c15:sqref>
                        </c15:formulaRef>
                      </c:ext>
                    </c:extLst>
                    <c:numCache>
                      <c:formatCode>0.0%</c:formatCode>
                      <c:ptCount val="5"/>
                      <c:pt idx="0">
                        <c:v>-0.26500000000000001</c:v>
                      </c:pt>
                      <c:pt idx="1">
                        <c:v>-0.20799999999999999</c:v>
                      </c:pt>
                      <c:pt idx="2">
                        <c:v>-0.183</c:v>
                      </c:pt>
                      <c:pt idx="3">
                        <c:v>-6.6000000000000003E-2</c:v>
                      </c:pt>
                      <c:pt idx="4">
                        <c:v>-0.218</c:v>
                      </c:pt>
                    </c:numCache>
                  </c:numRef>
                </c:val>
                <c:extLst xmlns:c15="http://schemas.microsoft.com/office/drawing/2012/chart">
                  <c:ext xmlns:c16="http://schemas.microsoft.com/office/drawing/2014/chart" uri="{C3380CC4-5D6E-409C-BE32-E72D297353CC}">
                    <c16:uniqueId val="{0000000D-08E7-41EC-A1B6-237FA6FCB39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May</c:v>
                      </c:pt>
                    </c:strCache>
                  </c:strRef>
                </c:tx>
                <c:spPr>
                  <a:solidFill>
                    <a:srgbClr val="FFFF00"/>
                  </a:solidFill>
                  <a:ln>
                    <a:noFill/>
                  </a:ln>
                  <a:effectLst/>
                </c:spPr>
                <c:invertIfNegative val="0"/>
                <c:dLbls>
                  <c:dLbl>
                    <c:idx val="0"/>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08E7-41EC-A1B6-237FA6FCB39F}"/>
                      </c:ext>
                    </c:extLst>
                  </c:dLbl>
                  <c:dLbl>
                    <c:idx val="2"/>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08E7-41EC-A1B6-237FA6FCB39F}"/>
                      </c:ext>
                    </c:extLst>
                  </c:dLbl>
                  <c:dLbl>
                    <c:idx val="3"/>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08E7-41EC-A1B6-237FA6FCB3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Sheet2!$E$3:$E$7</c15:sqref>
                        </c15:formulaRef>
                      </c:ext>
                    </c:extLst>
                    <c:numCache>
                      <c:formatCode>0.0%</c:formatCode>
                      <c:ptCount val="5"/>
                      <c:pt idx="0">
                        <c:v>0.115</c:v>
                      </c:pt>
                      <c:pt idx="1">
                        <c:v>0.13900000000000001</c:v>
                      </c:pt>
                      <c:pt idx="2">
                        <c:v>-8.2000000000000003E-2</c:v>
                      </c:pt>
                      <c:pt idx="3">
                        <c:v>0.21</c:v>
                      </c:pt>
                      <c:pt idx="4">
                        <c:v>0.443</c:v>
                      </c:pt>
                    </c:numCache>
                  </c:numRef>
                </c:val>
                <c:extLst xmlns:c15="http://schemas.microsoft.com/office/drawing/2012/chart">
                  <c:ext xmlns:c16="http://schemas.microsoft.com/office/drawing/2014/chart" uri="{C3380CC4-5D6E-409C-BE32-E72D297353CC}">
                    <c16:uniqueId val="{00000011-08E7-41EC-A1B6-237FA6FCB39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June</c:v>
                      </c:pt>
                    </c:strCache>
                  </c:strRef>
                </c:tx>
                <c:spPr>
                  <a:solidFill>
                    <a:schemeClr val="accent5"/>
                  </a:solidFill>
                  <a:ln>
                    <a:noFill/>
                  </a:ln>
                  <a:effectLst/>
                </c:spPr>
                <c:invertIfNegative val="0"/>
                <c:dLbls>
                  <c:dLbl>
                    <c:idx val="2"/>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08E7-41EC-A1B6-237FA6FCB39F}"/>
                      </c:ext>
                    </c:extLst>
                  </c:dLbl>
                  <c:dLbl>
                    <c:idx val="4"/>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08E7-41EC-A1B6-237FA6FCB3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Sheet2!$F$3:$F$7</c15:sqref>
                        </c15:formulaRef>
                      </c:ext>
                    </c:extLst>
                    <c:numCache>
                      <c:formatCode>0.0%</c:formatCode>
                      <c:ptCount val="5"/>
                      <c:pt idx="0">
                        <c:v>0.217</c:v>
                      </c:pt>
                      <c:pt idx="1">
                        <c:v>0.04</c:v>
                      </c:pt>
                      <c:pt idx="2">
                        <c:v>0.19</c:v>
                      </c:pt>
                      <c:pt idx="3">
                        <c:v>0.192</c:v>
                      </c:pt>
                      <c:pt idx="4">
                        <c:v>0.16600000000000001</c:v>
                      </c:pt>
                    </c:numCache>
                  </c:numRef>
                </c:val>
                <c:extLst xmlns:c15="http://schemas.microsoft.com/office/drawing/2012/chart">
                  <c:ext xmlns:c16="http://schemas.microsoft.com/office/drawing/2014/chart" uri="{C3380CC4-5D6E-409C-BE32-E72D297353CC}">
                    <c16:uniqueId val="{00000014-08E7-41EC-A1B6-237FA6FCB39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July</c:v>
                      </c:pt>
                    </c:strCache>
                  </c:strRef>
                </c:tx>
                <c:spPr>
                  <a:solidFill>
                    <a:schemeClr val="accent6"/>
                  </a:solidFill>
                  <a:ln>
                    <a:noFill/>
                  </a:ln>
                  <a:effectLst/>
                </c:spPr>
                <c:invertIfNegative val="0"/>
                <c:dLbls>
                  <c:dLbl>
                    <c:idx val="0"/>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5-08E7-41EC-A1B6-237FA6FCB39F}"/>
                      </c:ext>
                    </c:extLst>
                  </c:dLbl>
                  <c:dLbl>
                    <c:idx val="2"/>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6-08E7-41EC-A1B6-237FA6FCB39F}"/>
                      </c:ext>
                    </c:extLst>
                  </c:dLbl>
                  <c:dLbl>
                    <c:idx val="3"/>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7-08E7-41EC-A1B6-237FA6FCB39F}"/>
                      </c:ext>
                    </c:extLst>
                  </c:dLbl>
                  <c:dLbl>
                    <c:idx val="4"/>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8-08E7-41EC-A1B6-237FA6FCB3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Sheet2!$G$3:$G$7</c15:sqref>
                        </c15:formulaRef>
                      </c:ext>
                    </c:extLst>
                    <c:numCache>
                      <c:formatCode>0.0%</c:formatCode>
                      <c:ptCount val="5"/>
                      <c:pt idx="0">
                        <c:v>0.17599999999999999</c:v>
                      </c:pt>
                      <c:pt idx="1">
                        <c:v>0.19</c:v>
                      </c:pt>
                      <c:pt idx="2">
                        <c:v>0.23699999999999999</c:v>
                      </c:pt>
                      <c:pt idx="3">
                        <c:v>0.159</c:v>
                      </c:pt>
                      <c:pt idx="4">
                        <c:v>5.8999999999999997E-2</c:v>
                      </c:pt>
                    </c:numCache>
                  </c:numRef>
                </c:val>
                <c:extLst xmlns:c15="http://schemas.microsoft.com/office/drawing/2012/chart">
                  <c:ext xmlns:c16="http://schemas.microsoft.com/office/drawing/2014/chart" uri="{C3380CC4-5D6E-409C-BE32-E72D297353CC}">
                    <c16:uniqueId val="{00000019-08E7-41EC-A1B6-237FA6FCB39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Sheet2!$H$1</c15:sqref>
                        </c15:formulaRef>
                      </c:ext>
                    </c:extLst>
                    <c:strCache>
                      <c:ptCount val="1"/>
                      <c:pt idx="0">
                        <c:v>August</c:v>
                      </c:pt>
                    </c:strCache>
                  </c:strRef>
                </c:tx>
                <c:spPr>
                  <a:solidFill>
                    <a:schemeClr val="accent1">
                      <a:lumMod val="6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A-08E7-41EC-A1B6-237FA6FCB39F}"/>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B-08E7-41EC-A1B6-237FA6FCB39F}"/>
                      </c:ext>
                    </c:extLst>
                  </c:dLbl>
                  <c:dLbl>
                    <c:idx val="2"/>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08E7-41EC-A1B6-237FA6FCB39F}"/>
                      </c:ext>
                    </c:extLst>
                  </c:dLbl>
                  <c:dLbl>
                    <c:idx val="3"/>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08E7-41EC-A1B6-237FA6FCB39F}"/>
                      </c:ext>
                    </c:extLst>
                  </c:dLbl>
                  <c:dLbl>
                    <c:idx val="4"/>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08E7-41EC-A1B6-237FA6FCB3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Sheet2!$H$3:$H$7</c15:sqref>
                        </c15:formulaRef>
                      </c:ext>
                    </c:extLst>
                    <c:numCache>
                      <c:formatCode>0.0%</c:formatCode>
                      <c:ptCount val="5"/>
                      <c:pt idx="0">
                        <c:v>-8.1000000000000003E-2</c:v>
                      </c:pt>
                      <c:pt idx="1">
                        <c:v>-1.2999999999999999E-2</c:v>
                      </c:pt>
                      <c:pt idx="2">
                        <c:v>1.2E-2</c:v>
                      </c:pt>
                      <c:pt idx="3">
                        <c:v>5.0000000000000001E-3</c:v>
                      </c:pt>
                      <c:pt idx="4">
                        <c:v>8.7999999999999995E-2</c:v>
                      </c:pt>
                    </c:numCache>
                  </c:numRef>
                </c:val>
                <c:extLst xmlns:c15="http://schemas.microsoft.com/office/drawing/2012/chart">
                  <c:ext xmlns:c16="http://schemas.microsoft.com/office/drawing/2014/chart" uri="{C3380CC4-5D6E-409C-BE32-E72D297353CC}">
                    <c16:uniqueId val="{0000001F-08E7-41EC-A1B6-237FA6FCB39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September</c:v>
                      </c:pt>
                    </c:strCache>
                  </c:strRef>
                </c:tx>
                <c:spPr>
                  <a:solidFill>
                    <a:srgbClr val="FF0000"/>
                  </a:solidFill>
                  <a:ln>
                    <a:noFill/>
                  </a:ln>
                  <a:effectLst/>
                </c:spPr>
                <c:invertIfNegative val="0"/>
                <c:dLbls>
                  <c:dLbl>
                    <c:idx val="0"/>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08E7-41EC-A1B6-237FA6FCB39F}"/>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fld id="{EFF428C4-9C6D-4812-9777-C564874B1DE7}" type="VALUE">
                            <a:rPr lang="en-US">
                              <a:solidFill>
                                <a:srgbClr val="FF0000"/>
                              </a:solidFill>
                            </a:rPr>
                            <a:pPr>
                              <a:defRPr sz="1400" b="1">
                                <a:solidFill>
                                  <a:srgbClr val="C0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08E7-41EC-A1B6-237FA6FCB39F}"/>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08E7-41EC-A1B6-237FA6FCB39F}"/>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3-08E7-41EC-A1B6-237FA6FCB3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Sheet2!$I$3:$I$7</c15:sqref>
                        </c15:formulaRef>
                      </c:ext>
                    </c:extLst>
                    <c:numCache>
                      <c:formatCode>0.0%</c:formatCode>
                      <c:ptCount val="5"/>
                      <c:pt idx="0">
                        <c:v>5.1999999999999998E-2</c:v>
                      </c:pt>
                      <c:pt idx="1">
                        <c:v>4.3999999999999997E-2</c:v>
                      </c:pt>
                      <c:pt idx="2">
                        <c:v>7.9000000000000001E-2</c:v>
                      </c:pt>
                      <c:pt idx="3">
                        <c:v>-6.0000000000000001E-3</c:v>
                      </c:pt>
                      <c:pt idx="4">
                        <c:v>-2.1999999999999999E-2</c:v>
                      </c:pt>
                    </c:numCache>
                  </c:numRef>
                </c:val>
                <c:extLst xmlns:c15="http://schemas.microsoft.com/office/drawing/2012/chart">
                  <c:ext xmlns:c16="http://schemas.microsoft.com/office/drawing/2014/chart" uri="{C3380CC4-5D6E-409C-BE32-E72D297353CC}">
                    <c16:uniqueId val="{00000024-08E7-41EC-A1B6-237FA6FCB39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October</c:v>
                      </c:pt>
                    </c:strCache>
                  </c:strRef>
                </c:tx>
                <c:spPr>
                  <a:solidFill>
                    <a:srgbClr val="0070C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5-08E7-41EC-A1B6-237FA6FCB39F}"/>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6-08E7-41EC-A1B6-237FA6FCB39F}"/>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7-08E7-41EC-A1B6-237FA6FCB39F}"/>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8-08E7-41EC-A1B6-237FA6FCB39F}"/>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9-08E7-41EC-A1B6-237FA6FCB3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Sheet2!$J$3:$J$7</c15:sqref>
                        </c15:formulaRef>
                      </c:ext>
                    </c:extLst>
                    <c:numCache>
                      <c:formatCode>0.0%</c:formatCode>
                      <c:ptCount val="5"/>
                      <c:pt idx="0">
                        <c:v>4.5999999999999999E-2</c:v>
                      </c:pt>
                      <c:pt idx="1">
                        <c:v>4.0000000000000001E-3</c:v>
                      </c:pt>
                      <c:pt idx="2">
                        <c:v>4.4999999999999998E-2</c:v>
                      </c:pt>
                      <c:pt idx="3">
                        <c:v>-2E-3</c:v>
                      </c:pt>
                      <c:pt idx="4">
                        <c:v>-1.0999999999999999E-2</c:v>
                      </c:pt>
                    </c:numCache>
                  </c:numRef>
                </c:val>
                <c:extLst xmlns:c15="http://schemas.microsoft.com/office/drawing/2012/chart">
                  <c:ext xmlns:c16="http://schemas.microsoft.com/office/drawing/2014/chart" uri="{C3380CC4-5D6E-409C-BE32-E72D297353CC}">
                    <c16:uniqueId val="{0000002A-08E7-41EC-A1B6-237FA6FCB39F}"/>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November</c:v>
                      </c:pt>
                    </c:strCache>
                  </c:strRef>
                </c:tx>
                <c:spPr>
                  <a:solidFill>
                    <a:srgbClr val="00B05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B-08E7-41EC-A1B6-237FA6FCB39F}"/>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C-08E7-41EC-A1B6-237FA6FCB39F}"/>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D-08E7-41EC-A1B6-237FA6FCB39F}"/>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E-08E7-41EC-A1B6-237FA6FCB39F}"/>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F-08E7-41EC-A1B6-237FA6FCB3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Sheet2!$K$3:$K$7</c15:sqref>
                        </c15:formulaRef>
                      </c:ext>
                    </c:extLst>
                    <c:numCache>
                      <c:formatCode>0.0%</c:formatCode>
                      <c:ptCount val="5"/>
                      <c:pt idx="0">
                        <c:v>2.4E-2</c:v>
                      </c:pt>
                      <c:pt idx="1">
                        <c:v>6.3E-2</c:v>
                      </c:pt>
                      <c:pt idx="2">
                        <c:v>-2.1000000000000001E-2</c:v>
                      </c:pt>
                      <c:pt idx="3">
                        <c:v>-0.107</c:v>
                      </c:pt>
                      <c:pt idx="4">
                        <c:v>-2.5999999999999999E-2</c:v>
                      </c:pt>
                    </c:numCache>
                  </c:numRef>
                </c:val>
                <c:extLst xmlns:c15="http://schemas.microsoft.com/office/drawing/2012/chart">
                  <c:ext xmlns:c16="http://schemas.microsoft.com/office/drawing/2014/chart" uri="{C3380CC4-5D6E-409C-BE32-E72D297353CC}">
                    <c16:uniqueId val="{00000030-08E7-41EC-A1B6-237FA6FCB39F}"/>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Sheet2!$L$1</c15:sqref>
                        </c15:formulaRef>
                      </c:ext>
                    </c:extLst>
                    <c:strCache>
                      <c:ptCount val="1"/>
                      <c:pt idx="0">
                        <c:v>December</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Sheet2!$L$3:$L$7</c15:sqref>
                        </c15:formulaRef>
                      </c:ext>
                    </c:extLst>
                    <c:numCache>
                      <c:formatCode>0.0%</c:formatCode>
                      <c:ptCount val="5"/>
                      <c:pt idx="0">
                        <c:v>7.0999999999999994E-2</c:v>
                      </c:pt>
                      <c:pt idx="1">
                        <c:v>3.6999999999999998E-2</c:v>
                      </c:pt>
                      <c:pt idx="2">
                        <c:v>8.9999999999999993E-3</c:v>
                      </c:pt>
                      <c:pt idx="3">
                        <c:v>0.09</c:v>
                      </c:pt>
                      <c:pt idx="4">
                        <c:v>-3.0000000000000001E-3</c:v>
                      </c:pt>
                    </c:numCache>
                  </c:numRef>
                </c:val>
                <c:extLst xmlns:c15="http://schemas.microsoft.com/office/drawing/2012/chart">
                  <c:ext xmlns:c16="http://schemas.microsoft.com/office/drawing/2014/chart" uri="{C3380CC4-5D6E-409C-BE32-E72D297353CC}">
                    <c16:uniqueId val="{00000031-08E7-41EC-A1B6-237FA6FCB39F}"/>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Sheet2!$M$1</c15:sqref>
                        </c15:formulaRef>
                      </c:ext>
                    </c:extLst>
                    <c:strCache>
                      <c:ptCount val="1"/>
                      <c:pt idx="0">
                        <c:v>January</c:v>
                      </c:pt>
                    </c:strCache>
                  </c:strRef>
                </c:tx>
                <c:spPr>
                  <a:solidFill>
                    <a:srgbClr val="92D050"/>
                  </a:solidFill>
                  <a:ln>
                    <a:noFill/>
                  </a:ln>
                  <a:effectLst/>
                </c:spPr>
                <c:invertIfNegative val="0"/>
                <c:dLbls>
                  <c:dLbl>
                    <c:idx val="1"/>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2-08E7-41EC-A1B6-237FA6FCB3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Sheet2!$M$3:$M$7</c15:sqref>
                        </c15:formulaRef>
                      </c:ext>
                    </c:extLst>
                    <c:numCache>
                      <c:formatCode>0.0%</c:formatCode>
                      <c:ptCount val="5"/>
                      <c:pt idx="0">
                        <c:v>-2.1999999999999999E-2</c:v>
                      </c:pt>
                      <c:pt idx="1">
                        <c:v>7.0999999999999994E-2</c:v>
                      </c:pt>
                      <c:pt idx="2">
                        <c:v>2E-3</c:v>
                      </c:pt>
                      <c:pt idx="3">
                        <c:v>5.2999999999999999E-2</c:v>
                      </c:pt>
                      <c:pt idx="4">
                        <c:v>-2.8000000000000001E-2</c:v>
                      </c:pt>
                    </c:numCache>
                  </c:numRef>
                </c:val>
                <c:extLst xmlns:c15="http://schemas.microsoft.com/office/drawing/2012/chart">
                  <c:ext xmlns:c16="http://schemas.microsoft.com/office/drawing/2014/chart" uri="{C3380CC4-5D6E-409C-BE32-E72D297353CC}">
                    <c16:uniqueId val="{00000033-08E7-41EC-A1B6-237FA6FCB39F}"/>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Sheet2!$N$1</c15:sqref>
                        </c15:formulaRef>
                      </c:ext>
                    </c:extLst>
                    <c:strCache>
                      <c:ptCount val="1"/>
                      <c:pt idx="0">
                        <c:v>February</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Sheet2!$N$3:$N$7</c15:sqref>
                        </c15:formulaRef>
                      </c:ext>
                    </c:extLst>
                    <c:numCache>
                      <c:formatCode>0.0%</c:formatCode>
                      <c:ptCount val="5"/>
                      <c:pt idx="0">
                        <c:v>-0.107</c:v>
                      </c:pt>
                      <c:pt idx="1">
                        <c:v>-5.3999999999999999E-2</c:v>
                      </c:pt>
                      <c:pt idx="2">
                        <c:v>-7.1999999999999995E-2</c:v>
                      </c:pt>
                      <c:pt idx="3">
                        <c:v>-0.157</c:v>
                      </c:pt>
                      <c:pt idx="4">
                        <c:v>-0.106</c:v>
                      </c:pt>
                    </c:numCache>
                  </c:numRef>
                </c:val>
                <c:extLst xmlns:c15="http://schemas.microsoft.com/office/drawing/2012/chart">
                  <c:ext xmlns:c16="http://schemas.microsoft.com/office/drawing/2014/chart" uri="{C3380CC4-5D6E-409C-BE32-E72D297353CC}">
                    <c16:uniqueId val="{00000034-08E7-41EC-A1B6-237FA6FCB39F}"/>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Sheet2!$O$1</c15:sqref>
                        </c15:formulaRef>
                      </c:ext>
                    </c:extLst>
                    <c:strCache>
                      <c:ptCount val="1"/>
                      <c:pt idx="0">
                        <c:v>March</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Sheet2!$O$3:$O$7</c15:sqref>
                        </c15:formulaRef>
                      </c:ext>
                    </c:extLst>
                    <c:numCache>
                      <c:formatCode>0.0%</c:formatCode>
                      <c:ptCount val="5"/>
                      <c:pt idx="0">
                        <c:v>0.19700000000000001</c:v>
                      </c:pt>
                      <c:pt idx="1">
                        <c:v>1.7000000000000001E-2</c:v>
                      </c:pt>
                      <c:pt idx="2">
                        <c:v>-2.1000000000000001E-2</c:v>
                      </c:pt>
                      <c:pt idx="3">
                        <c:v>0.14699999999999999</c:v>
                      </c:pt>
                      <c:pt idx="4">
                        <c:v>1.6E-2</c:v>
                      </c:pt>
                    </c:numCache>
                  </c:numRef>
                </c:val>
                <c:extLst xmlns:c15="http://schemas.microsoft.com/office/drawing/2012/chart">
                  <c:ext xmlns:c16="http://schemas.microsoft.com/office/drawing/2014/chart" uri="{C3380CC4-5D6E-409C-BE32-E72D297353CC}">
                    <c16:uniqueId val="{00000035-08E7-41EC-A1B6-237FA6FCB39F}"/>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Sheet2!$P$1</c15:sqref>
                        </c15:formulaRef>
                      </c:ext>
                    </c:extLst>
                    <c:strCache>
                      <c:ptCount val="1"/>
                      <c:pt idx="0">
                        <c:v>April</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Sheet2!$P$3:$P$7</c15:sqref>
                        </c15:formulaRef>
                      </c:ext>
                    </c:extLst>
                    <c:numCache>
                      <c:formatCode>0.0%</c:formatCode>
                      <c:ptCount val="5"/>
                      <c:pt idx="0">
                        <c:v>-0.12</c:v>
                      </c:pt>
                      <c:pt idx="1">
                        <c:v>-5.0000000000000001E-3</c:v>
                      </c:pt>
                      <c:pt idx="2">
                        <c:v>-1.2999999999999999E-2</c:v>
                      </c:pt>
                      <c:pt idx="3">
                        <c:v>-8.2000000000000003E-2</c:v>
                      </c:pt>
                      <c:pt idx="4">
                        <c:v>-4.3999999999999997E-2</c:v>
                      </c:pt>
                    </c:numCache>
                  </c:numRef>
                </c:val>
                <c:extLst xmlns:c15="http://schemas.microsoft.com/office/drawing/2012/chart">
                  <c:ext xmlns:c16="http://schemas.microsoft.com/office/drawing/2014/chart" uri="{C3380CC4-5D6E-409C-BE32-E72D297353CC}">
                    <c16:uniqueId val="{00000036-08E7-41EC-A1B6-237FA6FCB39F}"/>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Sheet2!$Q$1</c15:sqref>
                        </c15:formulaRef>
                      </c:ext>
                    </c:extLst>
                    <c:strCache>
                      <c:ptCount val="1"/>
                      <c:pt idx="0">
                        <c:v>May</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Sheet2!$Q$3:$Q$7</c15:sqref>
                        </c15:formulaRef>
                      </c:ext>
                    </c:extLst>
                    <c:numCache>
                      <c:formatCode>0.0%</c:formatCode>
                      <c:ptCount val="5"/>
                      <c:pt idx="0">
                        <c:v>6.6000000000000003E-2</c:v>
                      </c:pt>
                      <c:pt idx="1">
                        <c:v>-4.2000000000000003E-2</c:v>
                      </c:pt>
                      <c:pt idx="2">
                        <c:v>-7.0000000000000001E-3</c:v>
                      </c:pt>
                      <c:pt idx="3">
                        <c:v>-8.5000000000000006E-2</c:v>
                      </c:pt>
                      <c:pt idx="4">
                        <c:v>0.08</c:v>
                      </c:pt>
                    </c:numCache>
                  </c:numRef>
                </c:val>
                <c:extLst xmlns:c15="http://schemas.microsoft.com/office/drawing/2012/chart">
                  <c:ext xmlns:c16="http://schemas.microsoft.com/office/drawing/2014/chart" uri="{C3380CC4-5D6E-409C-BE32-E72D297353CC}">
                    <c16:uniqueId val="{00000037-08E7-41EC-A1B6-237FA6FCB39F}"/>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Sheet2!$R$1</c15:sqref>
                        </c15:formulaRef>
                      </c:ext>
                    </c:extLst>
                    <c:strCache>
                      <c:ptCount val="1"/>
                      <c:pt idx="0">
                        <c:v>June</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Sheet2!$R$3:$R$7</c15:sqref>
                        </c15:formulaRef>
                      </c:ext>
                    </c:extLst>
                    <c:numCache>
                      <c:formatCode>0.0%</c:formatCode>
                      <c:ptCount val="5"/>
                      <c:pt idx="0">
                        <c:v>3.6999999999999998E-2</c:v>
                      </c:pt>
                      <c:pt idx="1">
                        <c:v>-1.7999999999999999E-2</c:v>
                      </c:pt>
                      <c:pt idx="2">
                        <c:v>8.0000000000000002E-3</c:v>
                      </c:pt>
                      <c:pt idx="3">
                        <c:v>-3.5000000000000003E-2</c:v>
                      </c:pt>
                      <c:pt idx="4">
                        <c:v>-1.9E-2</c:v>
                      </c:pt>
                    </c:numCache>
                  </c:numRef>
                </c:val>
                <c:extLst xmlns:c15="http://schemas.microsoft.com/office/drawing/2012/chart">
                  <c:ext xmlns:c16="http://schemas.microsoft.com/office/drawing/2014/chart" uri="{C3380CC4-5D6E-409C-BE32-E72D297353CC}">
                    <c16:uniqueId val="{00000038-08E7-41EC-A1B6-237FA6FCB39F}"/>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Sheet2!$S$1</c15:sqref>
                        </c15:formulaRef>
                      </c:ext>
                    </c:extLst>
                    <c:strCache>
                      <c:ptCount val="1"/>
                      <c:pt idx="0">
                        <c:v>July</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Sheet2!$S$3:$S$7</c15:sqref>
                        </c15:formulaRef>
                      </c:ext>
                    </c:extLst>
                    <c:numCache>
                      <c:formatCode>0.0%</c:formatCode>
                      <c:ptCount val="5"/>
                      <c:pt idx="0">
                        <c:v>-5.5E-2</c:v>
                      </c:pt>
                      <c:pt idx="1">
                        <c:v>-4.0000000000000001E-3</c:v>
                      </c:pt>
                      <c:pt idx="2">
                        <c:v>0.01</c:v>
                      </c:pt>
                      <c:pt idx="3">
                        <c:v>1.7000000000000001E-2</c:v>
                      </c:pt>
                      <c:pt idx="4">
                        <c:v>-1.7999999999999999E-2</c:v>
                      </c:pt>
                    </c:numCache>
                  </c:numRef>
                </c:val>
                <c:extLst xmlns:c15="http://schemas.microsoft.com/office/drawing/2012/chart">
                  <c:ext xmlns:c16="http://schemas.microsoft.com/office/drawing/2014/chart" uri="{C3380CC4-5D6E-409C-BE32-E72D297353CC}">
                    <c16:uniqueId val="{00000039-08E7-41EC-A1B6-237FA6FCB39F}"/>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Sheet2!$T$1</c15:sqref>
                        </c15:formulaRef>
                      </c:ext>
                    </c:extLst>
                    <c:strCache>
                      <c:ptCount val="1"/>
                      <c:pt idx="0">
                        <c:v>August</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Sheet2!$T$3:$T$7</c15:sqref>
                        </c15:formulaRef>
                      </c:ext>
                    </c:extLst>
                    <c:numCache>
                      <c:formatCode>0.0%</c:formatCode>
                      <c:ptCount val="5"/>
                      <c:pt idx="0">
                        <c:v>2E-3</c:v>
                      </c:pt>
                      <c:pt idx="1">
                        <c:v>7.0999999999999994E-2</c:v>
                      </c:pt>
                      <c:pt idx="2">
                        <c:v>-7.0000000000000001E-3</c:v>
                      </c:pt>
                      <c:pt idx="3">
                        <c:v>-5.5E-2</c:v>
                      </c:pt>
                      <c:pt idx="4">
                        <c:v>8.1000000000000003E-2</c:v>
                      </c:pt>
                    </c:numCache>
                  </c:numRef>
                </c:val>
                <c:extLst xmlns:c15="http://schemas.microsoft.com/office/drawing/2012/chart">
                  <c:ext xmlns:c16="http://schemas.microsoft.com/office/drawing/2014/chart" uri="{C3380CC4-5D6E-409C-BE32-E72D297353CC}">
                    <c16:uniqueId val="{0000003A-08E7-41EC-A1B6-237FA6FCB39F}"/>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Sheet2!$U$1</c15:sqref>
                        </c15:formulaRef>
                      </c:ext>
                    </c:extLst>
                    <c:strCache>
                      <c:ptCount val="1"/>
                      <c:pt idx="0">
                        <c:v>September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Sheet2!$U$3:$U$7</c15:sqref>
                        </c15:formulaRef>
                      </c:ext>
                    </c:extLst>
                    <c:numCache>
                      <c:formatCode>0.0%</c:formatCode>
                      <c:ptCount val="5"/>
                      <c:pt idx="0">
                        <c:v>-1.0999999999999999E-2</c:v>
                      </c:pt>
                      <c:pt idx="1">
                        <c:v>-8.8999999999999996E-2</c:v>
                      </c:pt>
                      <c:pt idx="2">
                        <c:v>3.2000000000000001E-2</c:v>
                      </c:pt>
                      <c:pt idx="3">
                        <c:v>6.7000000000000004E-2</c:v>
                      </c:pt>
                      <c:pt idx="4">
                        <c:v>-2.3E-2</c:v>
                      </c:pt>
                    </c:numCache>
                  </c:numRef>
                </c:val>
                <c:extLst xmlns:c15="http://schemas.microsoft.com/office/drawing/2012/chart">
                  <c:ext xmlns:c16="http://schemas.microsoft.com/office/drawing/2014/chart" uri="{C3380CC4-5D6E-409C-BE32-E72D297353CC}">
                    <c16:uniqueId val="{0000003B-08E7-41EC-A1B6-237FA6FCB39F}"/>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Sheet2!$V$1</c15:sqref>
                        </c15:formulaRef>
                      </c:ext>
                    </c:extLst>
                    <c:strCache>
                      <c:ptCount val="1"/>
                      <c:pt idx="0">
                        <c:v>October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Sheet2!$V$3:$V$7</c15:sqref>
                        </c15:formulaRef>
                      </c:ext>
                    </c:extLst>
                    <c:numCache>
                      <c:formatCode>0.0%</c:formatCode>
                      <c:ptCount val="5"/>
                      <c:pt idx="0">
                        <c:v>3.0000000000000001E-3</c:v>
                      </c:pt>
                      <c:pt idx="1">
                        <c:v>5.0999999999999997E-2</c:v>
                      </c:pt>
                      <c:pt idx="2">
                        <c:v>2E-3</c:v>
                      </c:pt>
                      <c:pt idx="3">
                        <c:v>-8.3000000000000004E-2</c:v>
                      </c:pt>
                      <c:pt idx="4">
                        <c:v>7.4999999999999997E-2</c:v>
                      </c:pt>
                    </c:numCache>
                  </c:numRef>
                </c:val>
                <c:extLst xmlns:c15="http://schemas.microsoft.com/office/drawing/2012/chart">
                  <c:ext xmlns:c16="http://schemas.microsoft.com/office/drawing/2014/chart" uri="{C3380CC4-5D6E-409C-BE32-E72D297353CC}">
                    <c16:uniqueId val="{0000003C-08E7-41EC-A1B6-237FA6FCB39F}"/>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Sheet2!$W$1</c15:sqref>
                        </c15:formulaRef>
                      </c:ext>
                    </c:extLst>
                    <c:strCache>
                      <c:ptCount val="1"/>
                      <c:pt idx="0">
                        <c:v>November</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Sheet2!$W$3:$W$7</c15:sqref>
                        </c15:formulaRef>
                      </c:ext>
                    </c:extLst>
                    <c:numCache>
                      <c:formatCode>0.0%</c:formatCode>
                      <c:ptCount val="5"/>
                      <c:pt idx="0">
                        <c:v>9.0999999999999998E-2</c:v>
                      </c:pt>
                      <c:pt idx="1">
                        <c:v>1.7999999999999999E-2</c:v>
                      </c:pt>
                      <c:pt idx="2">
                        <c:v>2.3E-2</c:v>
                      </c:pt>
                      <c:pt idx="3">
                        <c:v>0.127</c:v>
                      </c:pt>
                      <c:pt idx="4">
                        <c:v>-2.1999999999999999E-2</c:v>
                      </c:pt>
                    </c:numCache>
                  </c:numRef>
                </c:val>
                <c:extLst xmlns:c15="http://schemas.microsoft.com/office/drawing/2012/chart">
                  <c:ext xmlns:c16="http://schemas.microsoft.com/office/drawing/2014/chart" uri="{C3380CC4-5D6E-409C-BE32-E72D297353CC}">
                    <c16:uniqueId val="{0000003D-08E7-41EC-A1B6-237FA6FCB39F}"/>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Sheet2!$X$1</c15:sqref>
                        </c15:formulaRef>
                      </c:ext>
                    </c:extLst>
                    <c:strCache>
                      <c:ptCount val="1"/>
                      <c:pt idx="0">
                        <c:v>December</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Sheet2!$X$3:$X$7</c15:sqref>
                        </c15:formulaRef>
                      </c:ext>
                    </c:extLst>
                    <c:numCache>
                      <c:formatCode>0.0%</c:formatCode>
                      <c:ptCount val="5"/>
                      <c:pt idx="0">
                        <c:v>3.5999999999999997E-2</c:v>
                      </c:pt>
                      <c:pt idx="1">
                        <c:v>9.7000000000000003E-2</c:v>
                      </c:pt>
                      <c:pt idx="2">
                        <c:v>-3.7999999999999999E-2</c:v>
                      </c:pt>
                      <c:pt idx="3">
                        <c:v>0.11</c:v>
                      </c:pt>
                      <c:pt idx="4">
                        <c:v>-3.7999999999999999E-2</c:v>
                      </c:pt>
                    </c:numCache>
                  </c:numRef>
                </c:val>
                <c:extLst xmlns:c15="http://schemas.microsoft.com/office/drawing/2012/chart">
                  <c:ext xmlns:c16="http://schemas.microsoft.com/office/drawing/2014/chart" uri="{C3380CC4-5D6E-409C-BE32-E72D297353CC}">
                    <c16:uniqueId val="{0000003E-08E7-41EC-A1B6-237FA6FCB39F}"/>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Sheet2!$Y$1</c15:sqref>
                        </c15:formulaRef>
                      </c:ext>
                    </c:extLst>
                    <c:strCache>
                      <c:ptCount val="1"/>
                      <c:pt idx="0">
                        <c:v>January</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Sheet2!$Y$3:$Y$7</c15:sqref>
                        </c15:formulaRef>
                      </c:ext>
                    </c:extLst>
                    <c:numCache>
                      <c:formatCode>0.0%</c:formatCode>
                      <c:ptCount val="5"/>
                      <c:pt idx="0">
                        <c:v>-5.8000000000000003E-2</c:v>
                      </c:pt>
                      <c:pt idx="1">
                        <c:v>-2.9000000000000001E-2</c:v>
                      </c:pt>
                      <c:pt idx="2">
                        <c:v>6.6000000000000003E-2</c:v>
                      </c:pt>
                      <c:pt idx="3">
                        <c:v>-0.01</c:v>
                      </c:pt>
                      <c:pt idx="4">
                        <c:v>-5.7000000000000002E-2</c:v>
                      </c:pt>
                    </c:numCache>
                  </c:numRef>
                </c:val>
                <c:extLst xmlns:c15="http://schemas.microsoft.com/office/drawing/2012/chart">
                  <c:ext xmlns:c16="http://schemas.microsoft.com/office/drawing/2014/chart" uri="{C3380CC4-5D6E-409C-BE32-E72D297353CC}">
                    <c16:uniqueId val="{0000003F-08E7-41EC-A1B6-237FA6FCB39F}"/>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Sheet2!$Z$1</c15:sqref>
                        </c15:formulaRef>
                      </c:ext>
                    </c:extLst>
                    <c:strCache>
                      <c:ptCount val="1"/>
                      <c:pt idx="0">
                        <c:v>February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Sheet2!$Z$3:$Z$7</c15:sqref>
                        </c15:formulaRef>
                      </c:ext>
                    </c:extLst>
                    <c:numCache>
                      <c:formatCode>0.0%</c:formatCode>
                      <c:ptCount val="5"/>
                      <c:pt idx="0">
                        <c:v>6.7000000000000004E-2</c:v>
                      </c:pt>
                      <c:pt idx="1">
                        <c:v>8.9999999999999993E-3</c:v>
                      </c:pt>
                      <c:pt idx="2">
                        <c:v>-8.5999999999999993E-2</c:v>
                      </c:pt>
                      <c:pt idx="3">
                        <c:v>-4.9000000000000002E-2</c:v>
                      </c:pt>
                      <c:pt idx="4">
                        <c:v>-4.1000000000000002E-2</c:v>
                      </c:pt>
                    </c:numCache>
                  </c:numRef>
                </c:val>
                <c:extLst xmlns:c15="http://schemas.microsoft.com/office/drawing/2012/chart">
                  <c:ext xmlns:c16="http://schemas.microsoft.com/office/drawing/2014/chart" uri="{C3380CC4-5D6E-409C-BE32-E72D297353CC}">
                    <c16:uniqueId val="{00000040-08E7-41EC-A1B6-237FA6FCB39F}"/>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Sheet2!$AA$1</c15:sqref>
                        </c15:formulaRef>
                      </c:ext>
                    </c:extLst>
                    <c:strCache>
                      <c:ptCount val="1"/>
                      <c:pt idx="0">
                        <c:v>March</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Sheet2!$A$3:$A$7</c15:sqref>
                        </c15:formulaRef>
                      </c:ext>
                    </c:extLst>
                    <c:strCache>
                      <c:ptCount val="5"/>
                      <c:pt idx="0">
                        <c:v>Housing Starts</c:v>
                      </c:pt>
                      <c:pt idx="1">
                        <c:v>Building Permits</c:v>
                      </c:pt>
                      <c:pt idx="2">
                        <c:v>Existing Home Sales</c:v>
                      </c:pt>
                      <c:pt idx="3">
                        <c:v>New Home Sales</c:v>
                      </c:pt>
                      <c:pt idx="4">
                        <c:v>Pending Home Sales</c:v>
                      </c:pt>
                    </c:strCache>
                  </c:strRef>
                </c:cat>
                <c:val>
                  <c:numRef>
                    <c:extLst xmlns:c15="http://schemas.microsoft.com/office/drawing/2012/chart">
                      <c:ext xmlns:c15="http://schemas.microsoft.com/office/drawing/2012/chart" uri="{02D57815-91ED-43cb-92C2-25804820EDAC}">
                        <c15:formulaRef>
                          <c15:sqref>Sheet2!$AA$3:$AA$7</c15:sqref>
                        </c15:formulaRef>
                      </c:ext>
                    </c:extLst>
                    <c:numCache>
                      <c:formatCode>0.0%</c:formatCode>
                      <c:ptCount val="5"/>
                      <c:pt idx="0">
                        <c:v>-3.4000000000000002E-2</c:v>
                      </c:pt>
                      <c:pt idx="1">
                        <c:v>1.2E-2</c:v>
                      </c:pt>
                      <c:pt idx="2">
                        <c:v>-0.03</c:v>
                      </c:pt>
                      <c:pt idx="3">
                        <c:v>-0.105</c:v>
                      </c:pt>
                      <c:pt idx="4">
                        <c:v>-1.2E-2</c:v>
                      </c:pt>
                    </c:numCache>
                  </c:numRef>
                </c:val>
                <c:extLst xmlns:c15="http://schemas.microsoft.com/office/drawing/2012/chart">
                  <c:ext xmlns:c16="http://schemas.microsoft.com/office/drawing/2014/chart" uri="{C3380CC4-5D6E-409C-BE32-E72D297353CC}">
                    <c16:uniqueId val="{00000041-08E7-41EC-A1B6-237FA6FCB39F}"/>
                  </c:ext>
                </c:extLst>
              </c15:ser>
            </c15:filteredBarSeries>
          </c:ext>
        </c:extLst>
      </c:barChart>
      <c:catAx>
        <c:axId val="924576416"/>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sng" strike="noStrike" kern="1200" baseline="0">
                <a:solidFill>
                  <a:sysClr val="windowText" lastClr="000000"/>
                </a:solidFill>
                <a:latin typeface="+mn-lt"/>
                <a:ea typeface="+mn-ea"/>
                <a:cs typeface="+mn-cs"/>
              </a:defRPr>
            </a:pPr>
            <a:endParaRPr lang="en-US"/>
          </a:p>
        </c:txPr>
        <c:crossAx val="924579368"/>
        <c:crosses val="autoZero"/>
        <c:auto val="0"/>
        <c:lblAlgn val="ctr"/>
        <c:lblOffset val="0"/>
        <c:noMultiLvlLbl val="0"/>
      </c:catAx>
      <c:valAx>
        <c:axId val="924579368"/>
        <c:scaling>
          <c:orientation val="minMax"/>
          <c:max val="8.0000000000000016E-2"/>
          <c:min val="-0.16000000000000003"/>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24576416"/>
        <c:crossesAt val="1"/>
        <c:crossBetween val="between"/>
      </c:valAx>
      <c:spPr>
        <a:noFill/>
        <a:ln>
          <a:noFill/>
        </a:ln>
        <a:effectLst/>
      </c:spPr>
    </c:plotArea>
    <c:legend>
      <c:legendPos val="r"/>
      <c:layout>
        <c:manualLayout>
          <c:xMode val="edge"/>
          <c:yMode val="edge"/>
          <c:x val="0.42008492618806809"/>
          <c:y val="0.12929202572505072"/>
          <c:w val="0.15930759180672505"/>
          <c:h val="0.10821430403833326"/>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Sheet2!$AF$10</c:f>
              <c:strCache>
                <c:ptCount val="1"/>
                <c:pt idx="0">
                  <c:v>Case-Shiller Annual Home Price Increase</c:v>
                </c:pt>
              </c:strCache>
            </c:strRef>
          </c:tx>
          <c:spPr>
            <a:ln w="635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2C5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Sheet2!$AE$11:$AE$27</c:f>
              <c:numCache>
                <c:formatCode>yyyy\-mm\-dd</c:formatCode>
                <c:ptCount val="17"/>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numCache>
            </c:numRef>
          </c:cat>
          <c:val>
            <c:numRef>
              <c:f>Sheet2!$AF$11:$AF$27</c:f>
              <c:numCache>
                <c:formatCode>0.0%</c:formatCode>
                <c:ptCount val="17"/>
                <c:pt idx="0">
                  <c:v>0.11288546255506593</c:v>
                </c:pt>
                <c:pt idx="1">
                  <c:v>0.12156859067828774</c:v>
                </c:pt>
                <c:pt idx="2">
                  <c:v>0.13500000000000001</c:v>
                </c:pt>
                <c:pt idx="3">
                  <c:v>0.1497177090954267</c:v>
                </c:pt>
                <c:pt idx="4">
                  <c:v>0.16899829816824363</c:v>
                </c:pt>
                <c:pt idx="5">
                  <c:v>0.188</c:v>
                </c:pt>
                <c:pt idx="6">
                  <c:v>0.19800000000000001</c:v>
                </c:pt>
                <c:pt idx="7">
                  <c:v>0.2</c:v>
                </c:pt>
                <c:pt idx="8">
                  <c:v>0.19700000000000001</c:v>
                </c:pt>
                <c:pt idx="9">
                  <c:v>0.191</c:v>
                </c:pt>
                <c:pt idx="10">
                  <c:v>0.189</c:v>
                </c:pt>
                <c:pt idx="11">
                  <c:v>0.189</c:v>
                </c:pt>
                <c:pt idx="12">
                  <c:v>0.193</c:v>
                </c:pt>
                <c:pt idx="13">
                  <c:v>0.20100000000000001</c:v>
                </c:pt>
                <c:pt idx="14">
                  <c:v>0.20599999999999999</c:v>
                </c:pt>
                <c:pt idx="15">
                  <c:v>0.20599999999999999</c:v>
                </c:pt>
                <c:pt idx="16">
                  <c:v>0.19700000000000001</c:v>
                </c:pt>
              </c:numCache>
            </c:numRef>
          </c:val>
          <c:smooth val="0"/>
          <c:extLst>
            <c:ext xmlns:c16="http://schemas.microsoft.com/office/drawing/2014/chart" uri="{C3380CC4-5D6E-409C-BE32-E72D297353CC}">
              <c16:uniqueId val="{00000000-FA99-4037-9869-C59A188D6953}"/>
            </c:ext>
          </c:extLst>
        </c:ser>
        <c:dLbls>
          <c:dLblPos val="t"/>
          <c:showLegendKey val="0"/>
          <c:showVal val="1"/>
          <c:showCatName val="0"/>
          <c:showSerName val="0"/>
          <c:showPercent val="0"/>
          <c:showBubbleSize val="0"/>
        </c:dLbls>
        <c:smooth val="0"/>
        <c:axId val="1666299887"/>
        <c:axId val="1666300719"/>
      </c:lineChart>
      <c:dateAx>
        <c:axId val="1666299887"/>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666300719"/>
        <c:crosses val="autoZero"/>
        <c:auto val="1"/>
        <c:lblOffset val="100"/>
        <c:baseTimeUnit val="months"/>
      </c:dateAx>
      <c:valAx>
        <c:axId val="1666300719"/>
        <c:scaling>
          <c:orientation val="minMax"/>
          <c:max val="0.21000000000000002"/>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6662998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sng" strike="noStrike" kern="1200" baseline="0">
              <a:solidFill>
                <a:srgbClr val="202C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33776246719157E-2"/>
          <c:y val="3.8067538174092141E-2"/>
          <c:w val="0.94065239501312337"/>
          <c:h val="0.89673471293609397"/>
        </c:manualLayout>
      </c:layout>
      <c:lineChart>
        <c:grouping val="standard"/>
        <c:varyColors val="0"/>
        <c:ser>
          <c:idx val="0"/>
          <c:order val="0"/>
          <c:tx>
            <c:strRef>
              <c:f>'FRED Graph'!$B$11</c:f>
              <c:strCache>
                <c:ptCount val="1"/>
                <c:pt idx="0">
                  <c:v>Gas Prices (National Avg. $/Gallon)</c:v>
                </c:pt>
              </c:strCache>
            </c:strRef>
          </c:tx>
          <c:spPr>
            <a:ln w="63500" cap="rnd">
              <a:solidFill>
                <a:schemeClr val="accent1"/>
              </a:solidFill>
              <a:round/>
            </a:ln>
            <a:effectLst/>
          </c:spPr>
          <c:marker>
            <c:symbol val="none"/>
          </c:marker>
          <c:dLbls>
            <c:delete val="1"/>
          </c:dLbls>
          <c:cat>
            <c:numRef>
              <c:f>'FRED Graph'!$A$12:$A$93</c:f>
              <c:numCache>
                <c:formatCode>yyyy\-mm\-dd</c:formatCode>
                <c:ptCount val="82"/>
                <c:pt idx="0">
                  <c:v>44214</c:v>
                </c:pt>
                <c:pt idx="1">
                  <c:v>44221</c:v>
                </c:pt>
                <c:pt idx="2">
                  <c:v>44228</c:v>
                </c:pt>
                <c:pt idx="3">
                  <c:v>44235</c:v>
                </c:pt>
                <c:pt idx="4">
                  <c:v>44242</c:v>
                </c:pt>
                <c:pt idx="5">
                  <c:v>44249</c:v>
                </c:pt>
                <c:pt idx="6">
                  <c:v>44256</c:v>
                </c:pt>
                <c:pt idx="7">
                  <c:v>44263</c:v>
                </c:pt>
                <c:pt idx="8">
                  <c:v>44270</c:v>
                </c:pt>
                <c:pt idx="9">
                  <c:v>44277</c:v>
                </c:pt>
                <c:pt idx="10">
                  <c:v>44284</c:v>
                </c:pt>
                <c:pt idx="11">
                  <c:v>44291</c:v>
                </c:pt>
                <c:pt idx="12">
                  <c:v>44298</c:v>
                </c:pt>
                <c:pt idx="13">
                  <c:v>44305</c:v>
                </c:pt>
                <c:pt idx="14">
                  <c:v>44312</c:v>
                </c:pt>
                <c:pt idx="15">
                  <c:v>44319</c:v>
                </c:pt>
                <c:pt idx="16">
                  <c:v>44326</c:v>
                </c:pt>
                <c:pt idx="17">
                  <c:v>44333</c:v>
                </c:pt>
                <c:pt idx="18">
                  <c:v>44340</c:v>
                </c:pt>
                <c:pt idx="19">
                  <c:v>44347</c:v>
                </c:pt>
                <c:pt idx="20">
                  <c:v>44354</c:v>
                </c:pt>
                <c:pt idx="21">
                  <c:v>44361</c:v>
                </c:pt>
                <c:pt idx="22">
                  <c:v>44368</c:v>
                </c:pt>
                <c:pt idx="23">
                  <c:v>44375</c:v>
                </c:pt>
                <c:pt idx="24">
                  <c:v>44382</c:v>
                </c:pt>
                <c:pt idx="25">
                  <c:v>44389</c:v>
                </c:pt>
                <c:pt idx="26">
                  <c:v>44396</c:v>
                </c:pt>
                <c:pt idx="27">
                  <c:v>44403</c:v>
                </c:pt>
                <c:pt idx="28">
                  <c:v>44410</c:v>
                </c:pt>
                <c:pt idx="29">
                  <c:v>44417</c:v>
                </c:pt>
                <c:pt idx="30">
                  <c:v>44424</c:v>
                </c:pt>
                <c:pt idx="31">
                  <c:v>44431</c:v>
                </c:pt>
                <c:pt idx="32">
                  <c:v>44438</c:v>
                </c:pt>
                <c:pt idx="33">
                  <c:v>44445</c:v>
                </c:pt>
                <c:pt idx="34">
                  <c:v>44452</c:v>
                </c:pt>
                <c:pt idx="35">
                  <c:v>44459</c:v>
                </c:pt>
                <c:pt idx="36">
                  <c:v>44466</c:v>
                </c:pt>
                <c:pt idx="37">
                  <c:v>44473</c:v>
                </c:pt>
                <c:pt idx="38">
                  <c:v>44480</c:v>
                </c:pt>
                <c:pt idx="39">
                  <c:v>44487</c:v>
                </c:pt>
                <c:pt idx="40">
                  <c:v>44494</c:v>
                </c:pt>
                <c:pt idx="41">
                  <c:v>44501</c:v>
                </c:pt>
                <c:pt idx="42">
                  <c:v>44508</c:v>
                </c:pt>
                <c:pt idx="43">
                  <c:v>44515</c:v>
                </c:pt>
                <c:pt idx="44">
                  <c:v>44522</c:v>
                </c:pt>
                <c:pt idx="45">
                  <c:v>44529</c:v>
                </c:pt>
                <c:pt idx="46">
                  <c:v>44536</c:v>
                </c:pt>
                <c:pt idx="47">
                  <c:v>44543</c:v>
                </c:pt>
                <c:pt idx="48">
                  <c:v>44550</c:v>
                </c:pt>
                <c:pt idx="49">
                  <c:v>44557</c:v>
                </c:pt>
                <c:pt idx="50">
                  <c:v>44564</c:v>
                </c:pt>
                <c:pt idx="51">
                  <c:v>44571</c:v>
                </c:pt>
                <c:pt idx="52">
                  <c:v>44578</c:v>
                </c:pt>
                <c:pt idx="53">
                  <c:v>44585</c:v>
                </c:pt>
                <c:pt idx="54">
                  <c:v>44592</c:v>
                </c:pt>
                <c:pt idx="55">
                  <c:v>44599</c:v>
                </c:pt>
                <c:pt idx="56">
                  <c:v>44606</c:v>
                </c:pt>
                <c:pt idx="57">
                  <c:v>44613</c:v>
                </c:pt>
                <c:pt idx="58">
                  <c:v>44620</c:v>
                </c:pt>
                <c:pt idx="59">
                  <c:v>44627</c:v>
                </c:pt>
                <c:pt idx="60">
                  <c:v>44634</c:v>
                </c:pt>
                <c:pt idx="61">
                  <c:v>44641</c:v>
                </c:pt>
                <c:pt idx="62">
                  <c:v>44648</c:v>
                </c:pt>
                <c:pt idx="63">
                  <c:v>44655</c:v>
                </c:pt>
                <c:pt idx="64">
                  <c:v>44662</c:v>
                </c:pt>
                <c:pt idx="65">
                  <c:v>44669</c:v>
                </c:pt>
                <c:pt idx="66">
                  <c:v>44676</c:v>
                </c:pt>
                <c:pt idx="67">
                  <c:v>44683</c:v>
                </c:pt>
                <c:pt idx="68">
                  <c:v>44690</c:v>
                </c:pt>
                <c:pt idx="69">
                  <c:v>44697</c:v>
                </c:pt>
                <c:pt idx="70">
                  <c:v>44704</c:v>
                </c:pt>
                <c:pt idx="71">
                  <c:v>44711</c:v>
                </c:pt>
                <c:pt idx="72">
                  <c:v>44718</c:v>
                </c:pt>
                <c:pt idx="73">
                  <c:v>44725</c:v>
                </c:pt>
                <c:pt idx="74">
                  <c:v>44732</c:v>
                </c:pt>
                <c:pt idx="75">
                  <c:v>44739</c:v>
                </c:pt>
                <c:pt idx="76">
                  <c:v>44746</c:v>
                </c:pt>
                <c:pt idx="77">
                  <c:v>44753</c:v>
                </c:pt>
                <c:pt idx="78">
                  <c:v>44760</c:v>
                </c:pt>
                <c:pt idx="79">
                  <c:v>44767</c:v>
                </c:pt>
                <c:pt idx="80">
                  <c:v>44774</c:v>
                </c:pt>
                <c:pt idx="81">
                  <c:v>44781</c:v>
                </c:pt>
              </c:numCache>
            </c:numRef>
          </c:cat>
          <c:val>
            <c:numRef>
              <c:f>'FRED Graph'!$B$12:$B$93</c:f>
              <c:numCache>
                <c:formatCode>0.000</c:formatCode>
                <c:ptCount val="82"/>
                <c:pt idx="0">
                  <c:v>2.379</c:v>
                </c:pt>
                <c:pt idx="1">
                  <c:v>2.3919999999999999</c:v>
                </c:pt>
                <c:pt idx="2">
                  <c:v>2.4089999999999998</c:v>
                </c:pt>
                <c:pt idx="3">
                  <c:v>2.4609999999999999</c:v>
                </c:pt>
                <c:pt idx="4">
                  <c:v>2.5009999999999999</c:v>
                </c:pt>
                <c:pt idx="5">
                  <c:v>2.633</c:v>
                </c:pt>
                <c:pt idx="6">
                  <c:v>2.7109999999999999</c:v>
                </c:pt>
                <c:pt idx="7">
                  <c:v>2.7709999999999999</c:v>
                </c:pt>
                <c:pt idx="8">
                  <c:v>2.8530000000000002</c:v>
                </c:pt>
                <c:pt idx="9">
                  <c:v>2.8650000000000002</c:v>
                </c:pt>
                <c:pt idx="10">
                  <c:v>2.8519999999999999</c:v>
                </c:pt>
                <c:pt idx="11">
                  <c:v>2.8570000000000002</c:v>
                </c:pt>
                <c:pt idx="12">
                  <c:v>2.8490000000000002</c:v>
                </c:pt>
                <c:pt idx="13">
                  <c:v>2.855</c:v>
                </c:pt>
                <c:pt idx="14">
                  <c:v>2.8719999999999999</c:v>
                </c:pt>
                <c:pt idx="15">
                  <c:v>2.89</c:v>
                </c:pt>
                <c:pt idx="16">
                  <c:v>2.9609999999999999</c:v>
                </c:pt>
                <c:pt idx="17">
                  <c:v>3.028</c:v>
                </c:pt>
                <c:pt idx="18">
                  <c:v>3.02</c:v>
                </c:pt>
                <c:pt idx="19">
                  <c:v>3.0270000000000001</c:v>
                </c:pt>
                <c:pt idx="20">
                  <c:v>3.0350000000000001</c:v>
                </c:pt>
                <c:pt idx="21">
                  <c:v>3.069</c:v>
                </c:pt>
                <c:pt idx="22">
                  <c:v>3.06</c:v>
                </c:pt>
                <c:pt idx="23">
                  <c:v>3.0910000000000002</c:v>
                </c:pt>
                <c:pt idx="24">
                  <c:v>3.1219999999999999</c:v>
                </c:pt>
                <c:pt idx="25">
                  <c:v>3.133</c:v>
                </c:pt>
                <c:pt idx="26">
                  <c:v>3.153</c:v>
                </c:pt>
                <c:pt idx="27">
                  <c:v>3.1360000000000001</c:v>
                </c:pt>
                <c:pt idx="28">
                  <c:v>3.1589999999999998</c:v>
                </c:pt>
                <c:pt idx="29">
                  <c:v>3.1720000000000002</c:v>
                </c:pt>
                <c:pt idx="30">
                  <c:v>3.1739999999999999</c:v>
                </c:pt>
                <c:pt idx="31">
                  <c:v>3.145</c:v>
                </c:pt>
                <c:pt idx="32">
                  <c:v>3.1389999999999998</c:v>
                </c:pt>
                <c:pt idx="33">
                  <c:v>3.1760000000000002</c:v>
                </c:pt>
                <c:pt idx="34">
                  <c:v>3.165</c:v>
                </c:pt>
                <c:pt idx="35">
                  <c:v>3.1840000000000002</c:v>
                </c:pt>
                <c:pt idx="36">
                  <c:v>3.1749999999999998</c:v>
                </c:pt>
                <c:pt idx="37">
                  <c:v>3.19</c:v>
                </c:pt>
                <c:pt idx="38">
                  <c:v>3.2669999999999999</c:v>
                </c:pt>
                <c:pt idx="39">
                  <c:v>3.3220000000000001</c:v>
                </c:pt>
                <c:pt idx="40">
                  <c:v>3.383</c:v>
                </c:pt>
                <c:pt idx="41">
                  <c:v>3.39</c:v>
                </c:pt>
                <c:pt idx="42">
                  <c:v>3.41</c:v>
                </c:pt>
                <c:pt idx="43">
                  <c:v>3.399</c:v>
                </c:pt>
                <c:pt idx="44">
                  <c:v>3.395</c:v>
                </c:pt>
                <c:pt idx="45">
                  <c:v>3.38</c:v>
                </c:pt>
                <c:pt idx="46">
                  <c:v>3.3410000000000002</c:v>
                </c:pt>
                <c:pt idx="47">
                  <c:v>3.3149999999999999</c:v>
                </c:pt>
                <c:pt idx="48">
                  <c:v>3.2949999999999999</c:v>
                </c:pt>
                <c:pt idx="49">
                  <c:v>3.2749999999999999</c:v>
                </c:pt>
                <c:pt idx="50">
                  <c:v>3.2810000000000001</c:v>
                </c:pt>
                <c:pt idx="51">
                  <c:v>3.2949999999999999</c:v>
                </c:pt>
                <c:pt idx="52">
                  <c:v>3.306</c:v>
                </c:pt>
                <c:pt idx="53">
                  <c:v>3.323</c:v>
                </c:pt>
                <c:pt idx="54">
                  <c:v>3.3679999999999999</c:v>
                </c:pt>
                <c:pt idx="55">
                  <c:v>3.444</c:v>
                </c:pt>
                <c:pt idx="56">
                  <c:v>3.4870000000000001</c:v>
                </c:pt>
                <c:pt idx="57">
                  <c:v>3.53</c:v>
                </c:pt>
                <c:pt idx="58">
                  <c:v>3.6080000000000001</c:v>
                </c:pt>
                <c:pt idx="59">
                  <c:v>4.1020000000000003</c:v>
                </c:pt>
                <c:pt idx="60">
                  <c:v>4.3150000000000004</c:v>
                </c:pt>
                <c:pt idx="61">
                  <c:v>4.2389999999999999</c:v>
                </c:pt>
                <c:pt idx="62">
                  <c:v>4.2309999999999999</c:v>
                </c:pt>
                <c:pt idx="63">
                  <c:v>4.17</c:v>
                </c:pt>
                <c:pt idx="64">
                  <c:v>4.0910000000000002</c:v>
                </c:pt>
                <c:pt idx="65">
                  <c:v>4.0659999999999998</c:v>
                </c:pt>
                <c:pt idx="66">
                  <c:v>4.1070000000000002</c:v>
                </c:pt>
                <c:pt idx="67">
                  <c:v>4.1820000000000004</c:v>
                </c:pt>
                <c:pt idx="68">
                  <c:v>4.3280000000000003</c:v>
                </c:pt>
                <c:pt idx="69" formatCode="General">
                  <c:v>4.4909999999999997</c:v>
                </c:pt>
                <c:pt idx="70">
                  <c:v>4.593</c:v>
                </c:pt>
                <c:pt idx="71">
                  <c:v>4.6239999999999997</c:v>
                </c:pt>
                <c:pt idx="72">
                  <c:v>4.8760000000000003</c:v>
                </c:pt>
                <c:pt idx="73">
                  <c:v>5.0060000000000002</c:v>
                </c:pt>
                <c:pt idx="74">
                  <c:v>4.9619999999999997</c:v>
                </c:pt>
                <c:pt idx="75">
                  <c:v>4.8719999999999999</c:v>
                </c:pt>
                <c:pt idx="76">
                  <c:v>4.7709999999999999</c:v>
                </c:pt>
                <c:pt idx="77">
                  <c:v>4.6459999999999999</c:v>
                </c:pt>
                <c:pt idx="78">
                  <c:v>4.49</c:v>
                </c:pt>
                <c:pt idx="79">
                  <c:v>4.33</c:v>
                </c:pt>
                <c:pt idx="80">
                  <c:v>4.1920000000000002</c:v>
                </c:pt>
                <c:pt idx="81">
                  <c:v>4.0380000000000003</c:v>
                </c:pt>
              </c:numCache>
            </c:numRef>
          </c:val>
          <c:smooth val="0"/>
          <c:extLst>
            <c:ext xmlns:c16="http://schemas.microsoft.com/office/drawing/2014/chart" uri="{C3380CC4-5D6E-409C-BE32-E72D297353CC}">
              <c16:uniqueId val="{00000000-4130-4384-84CE-65ECDCA98EA5}"/>
            </c:ext>
          </c:extLst>
        </c:ser>
        <c:dLbls>
          <c:dLblPos val="t"/>
          <c:showLegendKey val="0"/>
          <c:showVal val="1"/>
          <c:showCatName val="0"/>
          <c:showSerName val="0"/>
          <c:showPercent val="0"/>
          <c:showBubbleSize val="0"/>
        </c:dLbls>
        <c:smooth val="0"/>
        <c:axId val="1798034015"/>
        <c:axId val="1499872735"/>
      </c:lineChart>
      <c:dateAx>
        <c:axId val="1798034015"/>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499872735"/>
        <c:crosses val="autoZero"/>
        <c:auto val="1"/>
        <c:lblOffset val="100"/>
        <c:baseTimeUnit val="days"/>
        <c:majorUnit val="30"/>
        <c:majorTimeUnit val="days"/>
      </c:dateAx>
      <c:valAx>
        <c:axId val="1499872735"/>
        <c:scaling>
          <c:orientation val="minMax"/>
          <c:max val="5.05"/>
          <c:min val="2.2999999999999998"/>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798034015"/>
        <c:crosses val="autoZero"/>
        <c:crossBetween val="between"/>
      </c:valAx>
      <c:spPr>
        <a:noFill/>
        <a:ln w="25400">
          <a:noFill/>
        </a:ln>
        <a:effectLst/>
      </c:spPr>
    </c:plotArea>
    <c:legend>
      <c:legendPos val="r"/>
      <c:layout>
        <c:manualLayout>
          <c:xMode val="edge"/>
          <c:yMode val="edge"/>
          <c:x val="0.31904617782152234"/>
          <c:y val="0.32733223172245424"/>
          <c:w val="0.30353182414698165"/>
          <c:h val="7.8004805218687912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09516445990521E-2"/>
          <c:y val="1.5509479336851083E-2"/>
          <c:w val="0.95497489788179935"/>
          <c:h val="0.94481222312839019"/>
        </c:manualLayout>
      </c:layout>
      <c:scatterChart>
        <c:scatterStyle val="lineMarker"/>
        <c:varyColors val="0"/>
        <c:ser>
          <c:idx val="0"/>
          <c:order val="0"/>
          <c:tx>
            <c:strRef>
              <c:f>Sheet1!$B$1</c:f>
              <c:strCache>
                <c:ptCount val="1"/>
                <c:pt idx="0">
                  <c:v>Ships at Anchor (LA and Long Beach)  (Monthly Average)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17"/>
              <c:layout>
                <c:manualLayout>
                  <c:x val="-3.0848451798991303E-2"/>
                  <c:y val="-4.53924058316740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2F-4B16-A764-93E97AAAA078}"/>
                </c:ext>
              </c:extLst>
            </c:dLbl>
            <c:dLbl>
              <c:idx val="18"/>
              <c:layout>
                <c:manualLayout>
                  <c:x val="-4.5496339642766739E-2"/>
                  <c:y val="-3.5301849845217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2F-4B16-A764-93E97AAAA078}"/>
                </c:ext>
              </c:extLst>
            </c:dLbl>
            <c:dLbl>
              <c:idx val="19"/>
              <c:layout>
                <c:manualLayout>
                  <c:x val="-4.1101973289634296E-2"/>
                  <c:y val="-2.9247516253343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2F-4B16-A764-93E97AAAA078}"/>
                </c:ext>
              </c:extLst>
            </c:dLbl>
            <c:dLbl>
              <c:idx val="20"/>
              <c:layout>
                <c:manualLayout>
                  <c:x val="-3.8172395720879077E-2"/>
                  <c:y val="-2.5211293858760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2F-4B16-A764-93E97AAAA078}"/>
                </c:ext>
              </c:extLst>
            </c:dLbl>
            <c:dLbl>
              <c:idx val="21"/>
              <c:layout>
                <c:manualLayout>
                  <c:x val="-3.1011567504229617E-2"/>
                  <c:y val="-4.6588692743551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2F-4B16-A764-93E97AAAA078}"/>
                </c:ext>
              </c:extLst>
            </c:dLbl>
            <c:dLbl>
              <c:idx val="22"/>
              <c:layout>
                <c:manualLayout>
                  <c:x val="-2.7520835590619869E-2"/>
                  <c:y val="-2.258996631960533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5260418738551407E-2"/>
                      <c:h val="7.0523162275111989E-2"/>
                    </c:manualLayout>
                  </c15:layout>
                </c:ext>
                <c:ext xmlns:c16="http://schemas.microsoft.com/office/drawing/2014/chart" uri="{C3380CC4-5D6E-409C-BE32-E72D297353CC}">
                  <c16:uniqueId val="{00000001-C666-4CA4-96FB-C2F64CA99579}"/>
                </c:ext>
              </c:extLst>
            </c:dLbl>
            <c:dLbl>
              <c:idx val="24"/>
              <c:layout>
                <c:manualLayout>
                  <c:x val="-8.6100728846844558E-3"/>
                  <c:y val="-5.07920718111905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4B-4866-9197-34045C254683}"/>
                </c:ext>
              </c:extLst>
            </c:dLbl>
            <c:dLbl>
              <c:idx val="25"/>
              <c:layout>
                <c:manualLayout>
                  <c:x val="-2.7344162347783872E-3"/>
                  <c:y val="-4.514458023128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E1-4678-A605-5F22788AF8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Sheet1!$A$2:$A$31</c:f>
              <c:numCache>
                <c:formatCode>mmm\ yy</c:formatCode>
                <c:ptCount val="30"/>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numCache>
            </c:numRef>
          </c:xVal>
          <c:yVal>
            <c:numRef>
              <c:f>Sheet1!$B$2:$B$31</c:f>
              <c:numCache>
                <c:formatCode>0</c:formatCode>
                <c:ptCount val="30"/>
                <c:pt idx="0">
                  <c:v>0</c:v>
                </c:pt>
                <c:pt idx="1">
                  <c:v>0</c:v>
                </c:pt>
                <c:pt idx="2">
                  <c:v>0</c:v>
                </c:pt>
                <c:pt idx="3">
                  <c:v>0</c:v>
                </c:pt>
                <c:pt idx="4">
                  <c:v>0</c:v>
                </c:pt>
                <c:pt idx="5">
                  <c:v>0.5</c:v>
                </c:pt>
                <c:pt idx="6">
                  <c:v>2</c:v>
                </c:pt>
                <c:pt idx="7">
                  <c:v>1.5</c:v>
                </c:pt>
                <c:pt idx="8">
                  <c:v>4.3</c:v>
                </c:pt>
                <c:pt idx="9">
                  <c:v>10</c:v>
                </c:pt>
                <c:pt idx="10">
                  <c:v>22.2</c:v>
                </c:pt>
                <c:pt idx="11">
                  <c:v>32.1</c:v>
                </c:pt>
                <c:pt idx="12">
                  <c:v>32.6</c:v>
                </c:pt>
                <c:pt idx="13">
                  <c:v>26.5</c:v>
                </c:pt>
                <c:pt idx="14">
                  <c:v>21.5</c:v>
                </c:pt>
                <c:pt idx="15">
                  <c:v>18.899999999999999</c:v>
                </c:pt>
                <c:pt idx="16">
                  <c:v>13.8</c:v>
                </c:pt>
                <c:pt idx="17">
                  <c:v>21.4</c:v>
                </c:pt>
                <c:pt idx="18">
                  <c:v>34.799999999999997</c:v>
                </c:pt>
                <c:pt idx="19">
                  <c:v>56.3</c:v>
                </c:pt>
                <c:pt idx="20">
                  <c:v>66.599999999999994</c:v>
                </c:pt>
                <c:pt idx="21">
                  <c:v>70</c:v>
                </c:pt>
                <c:pt idx="22">
                  <c:v>85.6</c:v>
                </c:pt>
                <c:pt idx="23">
                  <c:v>103.4</c:v>
                </c:pt>
                <c:pt idx="24">
                  <c:v>79.900000000000006</c:v>
                </c:pt>
                <c:pt idx="25">
                  <c:v>48.4</c:v>
                </c:pt>
                <c:pt idx="26">
                  <c:v>41.5</c:v>
                </c:pt>
                <c:pt idx="27">
                  <c:v>29.8</c:v>
                </c:pt>
                <c:pt idx="28">
                  <c:v>23</c:v>
                </c:pt>
                <c:pt idx="29">
                  <c:v>24</c:v>
                </c:pt>
              </c:numCache>
            </c:numRef>
          </c:yVal>
          <c:smooth val="0"/>
          <c:extLst>
            <c:ext xmlns:c16="http://schemas.microsoft.com/office/drawing/2014/chart" uri="{C3380CC4-5D6E-409C-BE32-E72D297353CC}">
              <c16:uniqueId val="{00000005-882F-4B16-A764-93E97AAAA078}"/>
            </c:ext>
          </c:extLst>
        </c:ser>
        <c:dLbls>
          <c:dLblPos val="t"/>
          <c:showLegendKey val="0"/>
          <c:showVal val="1"/>
          <c:showCatName val="0"/>
          <c:showSerName val="0"/>
          <c:showPercent val="0"/>
          <c:showBubbleSize val="0"/>
        </c:dLbls>
        <c:axId val="1155899583"/>
        <c:axId val="1152496799"/>
      </c:scatterChart>
      <c:valAx>
        <c:axId val="1155899583"/>
        <c:scaling>
          <c:orientation val="minMax"/>
          <c:max val="44743"/>
          <c:min val="43862"/>
        </c:scaling>
        <c:delete val="0"/>
        <c:axPos val="b"/>
        <c:majorGridlines>
          <c:spPr>
            <a:ln w="9525" cap="flat" cmpd="sng" algn="ctr">
              <a:solidFill>
                <a:schemeClr val="tx1">
                  <a:lumMod val="15000"/>
                  <a:lumOff val="85000"/>
                </a:schemeClr>
              </a:solidFill>
              <a:round/>
            </a:ln>
            <a:effectLst/>
          </c:spPr>
        </c:majorGridlines>
        <c:numFmt formatCode="mmm\ yy"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1152496799"/>
        <c:crosses val="autoZero"/>
        <c:crossBetween val="midCat"/>
        <c:majorUnit val="30"/>
      </c:valAx>
      <c:valAx>
        <c:axId val="1152496799"/>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5899583"/>
        <c:crosses val="autoZero"/>
        <c:crossBetween val="midCat"/>
      </c:valAx>
      <c:spPr>
        <a:noFill/>
        <a:ln>
          <a:noFill/>
        </a:ln>
        <a:effectLst/>
      </c:spPr>
    </c:plotArea>
    <c:legend>
      <c:legendPos val="r"/>
      <c:layout>
        <c:manualLayout>
          <c:xMode val="edge"/>
          <c:yMode val="edge"/>
          <c:x val="8.1766470684847561E-2"/>
          <c:y val="0.10411197307235817"/>
          <c:w val="0.29037972861500644"/>
          <c:h val="0.20686805034127143"/>
        </c:manualLayout>
      </c:layout>
      <c:overlay val="0"/>
      <c:spPr>
        <a:noFill/>
        <a:ln>
          <a:noFill/>
        </a:ln>
        <a:effectLst/>
      </c:spPr>
      <c:txPr>
        <a:bodyPr rot="0" spcFirstLastPara="1" vertOverflow="ellipsis" vert="horz" wrap="square" anchor="ctr" anchorCtr="1"/>
        <a:lstStyle/>
        <a:p>
          <a:pPr>
            <a:defRPr sz="1400" b="1" i="0" u="sng"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950462676383095E-2"/>
          <c:y val="3.8771644364572463E-2"/>
          <c:w val="0.93147292745020727"/>
          <c:h val="0.86248501480305628"/>
        </c:manualLayout>
      </c:layout>
      <c:lineChart>
        <c:grouping val="standard"/>
        <c:varyColors val="0"/>
        <c:ser>
          <c:idx val="0"/>
          <c:order val="0"/>
          <c:tx>
            <c:strRef>
              <c:f>'FRED Graph'!$J$24</c:f>
              <c:strCache>
                <c:ptCount val="1"/>
                <c:pt idx="0">
                  <c:v>Annual Change in CPI</c:v>
                </c:pt>
              </c:strCache>
            </c:strRef>
          </c:tx>
          <c:spPr>
            <a:ln w="28575" cap="rnd">
              <a:solidFill>
                <a:schemeClr val="accent1"/>
              </a:solidFill>
              <a:round/>
            </a:ln>
            <a:effectLst/>
          </c:spPr>
          <c:marker>
            <c:symbol val="none"/>
          </c:marker>
          <c:dLbls>
            <c:dLbl>
              <c:idx val="27"/>
              <c:tx>
                <c:rich>
                  <a:bodyPr/>
                  <a:lstStyle/>
                  <a:p>
                    <a:r>
                      <a:rPr lang="en-US"/>
                      <a:t>8.3%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6E-4DDC-94DD-6CEEE128971F}"/>
                </c:ext>
              </c:extLst>
            </c:dLbl>
            <c:dLbl>
              <c:idx val="28"/>
              <c:tx>
                <c:rich>
                  <a:bodyPr/>
                  <a:lstStyle/>
                  <a:p>
                    <a:r>
                      <a:rPr lang="en-US"/>
                      <a:t>8.6%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3F5-4A81-BB10-ED5DED51E9FE}"/>
                </c:ext>
              </c:extLst>
            </c:dLbl>
            <c:dLbl>
              <c:idx val="29"/>
              <c:tx>
                <c:rich>
                  <a:bodyPr/>
                  <a:lstStyle/>
                  <a:p>
                    <a:r>
                      <a:rPr lang="en-US"/>
                      <a:t>9.1%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636-46A6-B7A7-F8C3DEACCA8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'FRED Graph'!$I$25:$I$55</c:f>
              <c:numCache>
                <c:formatCode>mmm\ yy</c:formatCode>
                <c:ptCount val="3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numCache>
            </c:numRef>
          </c:cat>
          <c:val>
            <c:numRef>
              <c:f>'FRED Graph'!$J$25:$J$55</c:f>
              <c:numCache>
                <c:formatCode>0.0%</c:formatCode>
                <c:ptCount val="31"/>
                <c:pt idx="0">
                  <c:v>2.4742415059360479E-2</c:v>
                </c:pt>
                <c:pt idx="1">
                  <c:v>2.3145128454474806E-2</c:v>
                </c:pt>
                <c:pt idx="2">
                  <c:v>1.5117235300829757E-2</c:v>
                </c:pt>
                <c:pt idx="3">
                  <c:v>3.391742321581015E-3</c:v>
                </c:pt>
                <c:pt idx="4">
                  <c:v>2.2359625799326377E-3</c:v>
                </c:pt>
                <c:pt idx="5">
                  <c:v>7.2781229568206207E-3</c:v>
                </c:pt>
                <c:pt idx="6">
                  <c:v>1.0467910520660206E-2</c:v>
                </c:pt>
                <c:pt idx="7">
                  <c:v>1.3247799842260433E-2</c:v>
                </c:pt>
                <c:pt idx="8">
                  <c:v>1.4099605507305268E-2</c:v>
                </c:pt>
                <c:pt idx="9">
                  <c:v>1.1946990329736895E-2</c:v>
                </c:pt>
                <c:pt idx="10">
                  <c:v>1.138808243762357E-2</c:v>
                </c:pt>
                <c:pt idx="11">
                  <c:v>1.3001398124731445E-2</c:v>
                </c:pt>
                <c:pt idx="12">
                  <c:v>1.3580118057729962E-2</c:v>
                </c:pt>
                <c:pt idx="13">
                  <c:v>1.7471331870305695E-2</c:v>
                </c:pt>
                <c:pt idx="14">
                  <c:v>2.728410901239986E-2</c:v>
                </c:pt>
                <c:pt idx="15">
                  <c:v>4.1121502623032491E-2</c:v>
                </c:pt>
                <c:pt idx="16">
                  <c:v>4.9452610357033855E-2</c:v>
                </c:pt>
                <c:pt idx="17">
                  <c:v>5.3144020957548443E-2</c:v>
                </c:pt>
                <c:pt idx="18">
                  <c:v>5.2512722154336444E-2</c:v>
                </c:pt>
                <c:pt idx="19">
                  <c:v>5.2333041759308641E-2</c:v>
                </c:pt>
                <c:pt idx="20">
                  <c:v>5.4065170344687052E-2</c:v>
                </c:pt>
                <c:pt idx="21">
                  <c:v>6.1920740837434929E-2</c:v>
                </c:pt>
                <c:pt idx="22">
                  <c:v>6.7440318556531098E-2</c:v>
                </c:pt>
                <c:pt idx="23">
                  <c:v>7.0981801498700037E-2</c:v>
                </c:pt>
                <c:pt idx="24">
                  <c:v>7.5259344012204465E-2</c:v>
                </c:pt>
                <c:pt idx="25">
                  <c:v>7.9120244848982058E-2</c:v>
                </c:pt>
                <c:pt idx="26">
                  <c:v>8.5575863682327835E-2</c:v>
                </c:pt>
                <c:pt idx="27">
                  <c:v>8.2241392884859987E-2</c:v>
                </c:pt>
                <c:pt idx="28">
                  <c:v>8.516412942713858E-2</c:v>
                </c:pt>
                <c:pt idx="29">
                  <c:v>8.9952206085881281E-2</c:v>
                </c:pt>
                <c:pt idx="30">
                  <c:v>8.4821297357669856E-2</c:v>
                </c:pt>
              </c:numCache>
            </c:numRef>
          </c:val>
          <c:smooth val="0"/>
          <c:extLst>
            <c:ext xmlns:c16="http://schemas.microsoft.com/office/drawing/2014/chart" uri="{C3380CC4-5D6E-409C-BE32-E72D297353CC}">
              <c16:uniqueId val="{00000000-B673-4362-BA41-778DB2CBD50E}"/>
            </c:ext>
          </c:extLst>
        </c:ser>
        <c:dLbls>
          <c:dLblPos val="t"/>
          <c:showLegendKey val="0"/>
          <c:showVal val="1"/>
          <c:showCatName val="0"/>
          <c:showSerName val="0"/>
          <c:showPercent val="0"/>
          <c:showBubbleSize val="0"/>
        </c:dLbls>
        <c:smooth val="0"/>
        <c:axId val="106302576"/>
        <c:axId val="1"/>
      </c:lineChart>
      <c:dateAx>
        <c:axId val="106302576"/>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chemeClr val="tx1"/>
                </a:solidFill>
                <a:latin typeface="Calibri"/>
                <a:ea typeface="Calibri"/>
                <a:cs typeface="Calibri"/>
              </a:defRPr>
            </a:pPr>
            <a:endParaRPr lang="en-US"/>
          </a:p>
        </c:txPr>
        <c:crossAx val="1"/>
        <c:crosses val="autoZero"/>
        <c:auto val="1"/>
        <c:lblOffset val="100"/>
        <c:baseTimeUnit val="months"/>
        <c:majorUnit val="1"/>
        <c:majorTimeUnit val="months"/>
      </c:dateAx>
      <c:valAx>
        <c:axId val="1"/>
        <c:scaling>
          <c:orientation val="minMax"/>
          <c:max val="9.5000000000000029E-2"/>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ln w="6350">
            <a:noFill/>
          </a:ln>
        </c:spPr>
        <c:txPr>
          <a:bodyPr rot="0" vert="horz"/>
          <a:lstStyle/>
          <a:p>
            <a:pPr>
              <a:defRPr sz="1195" b="0" i="0" u="none" strike="noStrike" baseline="0">
                <a:solidFill>
                  <a:schemeClr val="tx1"/>
                </a:solidFill>
                <a:latin typeface="Calibri"/>
                <a:ea typeface="Calibri"/>
                <a:cs typeface="Calibri"/>
              </a:defRPr>
            </a:pPr>
            <a:endParaRPr lang="en-US"/>
          </a:p>
        </c:txPr>
        <c:crossAx val="106302576"/>
        <c:crosses val="autoZero"/>
        <c:crossBetween val="midCat"/>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733267716535435E-3"/>
          <c:y val="6.0330500636766426E-2"/>
          <c:w val="0.97583989541194316"/>
          <c:h val="0.85396124761640158"/>
        </c:manualLayout>
      </c:layout>
      <c:lineChart>
        <c:grouping val="standard"/>
        <c:varyColors val="0"/>
        <c:ser>
          <c:idx val="0"/>
          <c:order val="0"/>
          <c:tx>
            <c:strRef>
              <c:f>Wages!$F$23</c:f>
              <c:strCache>
                <c:ptCount val="1"/>
                <c:pt idx="0">
                  <c:v>Wage Growth</c:v>
                </c:pt>
              </c:strCache>
            </c:strRef>
          </c:tx>
          <c:spPr>
            <a:ln w="50800" cap="rnd">
              <a:solidFill>
                <a:srgbClr val="0070C0"/>
              </a:solidFill>
              <a:round/>
            </a:ln>
            <a:effectLst/>
          </c:spPr>
          <c:marker>
            <c:symbol val="none"/>
          </c:marker>
          <c:dLbls>
            <c:dLbl>
              <c:idx val="3"/>
              <c:layout>
                <c:manualLayout>
                  <c:x val="-3.7867208005249342E-2"/>
                  <c:y val="-9.26251834661851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D5-4BAC-A703-93EF5FD70E4D}"/>
                </c:ext>
              </c:extLst>
            </c:dLbl>
            <c:dLbl>
              <c:idx val="4"/>
              <c:layout>
                <c:manualLayout>
                  <c:x val="-2.6408874671916011E-2"/>
                  <c:y val="-5.1301680308613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D5-4BAC-A703-93EF5FD70E4D}"/>
                </c:ext>
              </c:extLst>
            </c:dLbl>
            <c:spPr>
              <a:noFill/>
              <a:ln w="25400">
                <a:noFill/>
              </a:ln>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Wages!$E$60:$E$78</c:f>
              <c:numCache>
                <c:formatCode>mmm\ yy</c:formatCode>
                <c:ptCount val="19"/>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numCache>
            </c:numRef>
          </c:cat>
          <c:val>
            <c:numRef>
              <c:f>Wages!$F$60:$F$78</c:f>
              <c:numCache>
                <c:formatCode>0.0%</c:formatCode>
                <c:ptCount val="19"/>
                <c:pt idx="0">
                  <c:v>5.276116778051354E-2</c:v>
                </c:pt>
                <c:pt idx="1">
                  <c:v>5.1820728291316565E-2</c:v>
                </c:pt>
                <c:pt idx="2">
                  <c:v>4.4112539076068158E-2</c:v>
                </c:pt>
                <c:pt idx="3">
                  <c:v>6.3312229256913266E-3</c:v>
                </c:pt>
                <c:pt idx="4">
                  <c:v>2.1878155503197494E-2</c:v>
                </c:pt>
                <c:pt idx="5">
                  <c:v>3.9509536784741117E-2</c:v>
                </c:pt>
                <c:pt idx="6">
                  <c:v>4.2842570554233239E-2</c:v>
                </c:pt>
                <c:pt idx="7">
                  <c:v>4.3419267299864339E-2</c:v>
                </c:pt>
                <c:pt idx="8">
                  <c:v>4.7780413419179935E-2</c:v>
                </c:pt>
                <c:pt idx="9">
                  <c:v>5.3504910260751659E-2</c:v>
                </c:pt>
                <c:pt idx="10">
                  <c:v>5.3288364249578501E-2</c:v>
                </c:pt>
                <c:pt idx="11">
                  <c:v>4.8796791443850074E-2</c:v>
                </c:pt>
                <c:pt idx="12">
                  <c:v>5.446040761777482E-2</c:v>
                </c:pt>
                <c:pt idx="13">
                  <c:v>5.1930758988016024E-2</c:v>
                </c:pt>
                <c:pt idx="14">
                  <c:v>5.622089155023291E-2</c:v>
                </c:pt>
                <c:pt idx="15">
                  <c:v>5.4966887417218446E-2</c:v>
                </c:pt>
                <c:pt idx="16">
                  <c:v>5.3359683794466539E-2</c:v>
                </c:pt>
                <c:pt idx="17">
                  <c:v>5.2424639580602728E-2</c:v>
                </c:pt>
                <c:pt idx="18">
                  <c:v>5.2168242582327995E-2</c:v>
                </c:pt>
              </c:numCache>
            </c:numRef>
          </c:val>
          <c:smooth val="0"/>
          <c:extLst>
            <c:ext xmlns:c16="http://schemas.microsoft.com/office/drawing/2014/chart" uri="{C3380CC4-5D6E-409C-BE32-E72D297353CC}">
              <c16:uniqueId val="{0000000C-55D5-4BAC-A703-93EF5FD70E4D}"/>
            </c:ext>
          </c:extLst>
        </c:ser>
        <c:ser>
          <c:idx val="1"/>
          <c:order val="1"/>
          <c:tx>
            <c:strRef>
              <c:f>Wages!$G$23</c:f>
              <c:strCache>
                <c:ptCount val="1"/>
                <c:pt idx="0">
                  <c:v>Inflation</c:v>
                </c:pt>
              </c:strCache>
            </c:strRef>
          </c:tx>
          <c:spPr>
            <a:ln w="50800" cap="rnd" cmpd="sng">
              <a:solidFill>
                <a:srgbClr val="ACCBF9">
                  <a:lumMod val="90000"/>
                </a:srgbClr>
              </a:solidFill>
              <a:prstDash val="solid"/>
              <a:round/>
            </a:ln>
            <a:effectLst/>
          </c:spPr>
          <c:marker>
            <c:symbol val="none"/>
          </c:marker>
          <c:dLbls>
            <c:dLbl>
              <c:idx val="16"/>
              <c:tx>
                <c:rich>
                  <a:bodyPr/>
                  <a:lstStyle/>
                  <a:p>
                    <a:r>
                      <a:rPr lang="en-US"/>
                      <a:t>8.6%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36B-4C13-BFBA-9681A0039379}"/>
                </c:ext>
              </c:extLst>
            </c:dLbl>
            <c:dLbl>
              <c:idx val="17"/>
              <c:tx>
                <c:rich>
                  <a:bodyPr/>
                  <a:lstStyle/>
                  <a:p>
                    <a:r>
                      <a:rPr lang="en-US"/>
                      <a:t>9.1%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DD8-40BB-AE1C-8786D092DAFB}"/>
                </c:ext>
              </c:extLst>
            </c:dLbl>
            <c:spPr>
              <a:noFill/>
              <a:ln w="25400">
                <a:noFill/>
              </a:ln>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Wages!$E$60:$E$78</c:f>
              <c:numCache>
                <c:formatCode>mmm\ yy</c:formatCode>
                <c:ptCount val="19"/>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numCache>
            </c:numRef>
          </c:cat>
          <c:val>
            <c:numRef>
              <c:f>Wages!$G$60:$G$78</c:f>
              <c:numCache>
                <c:formatCode>0.0%</c:formatCode>
                <c:ptCount val="19"/>
                <c:pt idx="0">
                  <c:v>1.3580118057729962E-2</c:v>
                </c:pt>
                <c:pt idx="1">
                  <c:v>1.7471331870305695E-2</c:v>
                </c:pt>
                <c:pt idx="2">
                  <c:v>2.728410901239986E-2</c:v>
                </c:pt>
                <c:pt idx="3">
                  <c:v>4.1121502623032491E-2</c:v>
                </c:pt>
                <c:pt idx="4">
                  <c:v>4.9452610357033855E-2</c:v>
                </c:pt>
                <c:pt idx="5">
                  <c:v>5.3144020957548443E-2</c:v>
                </c:pt>
                <c:pt idx="6">
                  <c:v>5.2512722154336444E-2</c:v>
                </c:pt>
                <c:pt idx="7">
                  <c:v>5.2333041759308641E-2</c:v>
                </c:pt>
                <c:pt idx="8">
                  <c:v>5.4065170344687052E-2</c:v>
                </c:pt>
                <c:pt idx="9">
                  <c:v>6.1920740837434929E-2</c:v>
                </c:pt>
                <c:pt idx="10">
                  <c:v>6.7440318556531098E-2</c:v>
                </c:pt>
                <c:pt idx="11">
                  <c:v>7.0981801498700037E-2</c:v>
                </c:pt>
                <c:pt idx="12">
                  <c:v>7.5259344012204465E-2</c:v>
                </c:pt>
                <c:pt idx="13">
                  <c:v>7.9120244848982058E-2</c:v>
                </c:pt>
                <c:pt idx="14">
                  <c:v>8.5575863682327835E-2</c:v>
                </c:pt>
                <c:pt idx="15">
                  <c:v>8.2241392884859987E-2</c:v>
                </c:pt>
                <c:pt idx="16">
                  <c:v>8.516412942713858E-2</c:v>
                </c:pt>
                <c:pt idx="17">
                  <c:v>8.9952206085881281E-2</c:v>
                </c:pt>
                <c:pt idx="18">
                  <c:v>8.4821297357669856E-2</c:v>
                </c:pt>
              </c:numCache>
            </c:numRef>
          </c:val>
          <c:smooth val="0"/>
          <c:extLst>
            <c:ext xmlns:c16="http://schemas.microsoft.com/office/drawing/2014/chart" uri="{C3380CC4-5D6E-409C-BE32-E72D297353CC}">
              <c16:uniqueId val="{00000012-55D5-4BAC-A703-93EF5FD70E4D}"/>
            </c:ext>
          </c:extLst>
        </c:ser>
        <c:dLbls>
          <c:showLegendKey val="0"/>
          <c:showVal val="0"/>
          <c:showCatName val="0"/>
          <c:showSerName val="0"/>
          <c:showPercent val="0"/>
          <c:showBubbleSize val="0"/>
        </c:dLbls>
        <c:smooth val="0"/>
        <c:axId val="395786696"/>
        <c:axId val="1"/>
      </c:lineChart>
      <c:dateAx>
        <c:axId val="395786696"/>
        <c:scaling>
          <c:orientation val="minMax"/>
        </c:scaling>
        <c:delete val="0"/>
        <c:axPos val="b"/>
        <c:numFmt formatCode="mmm\ yy" sourceLinked="0"/>
        <c:majorTickMark val="out"/>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97" b="1" i="0" u="none" strike="noStrike" kern="1200" baseline="0">
                <a:solidFill>
                  <a:schemeClr val="tx1"/>
                </a:solidFill>
                <a:latin typeface="+mn-lt"/>
                <a:ea typeface="+mn-ea"/>
                <a:cs typeface="+mn-cs"/>
              </a:defRPr>
            </a:pPr>
            <a:endParaRPr lang="en-US"/>
          </a:p>
        </c:txPr>
        <c:crossAx val="1"/>
        <c:crosses val="autoZero"/>
        <c:auto val="1"/>
        <c:lblOffset val="100"/>
        <c:baseTimeUnit val="months"/>
        <c:majorUnit val="1"/>
        <c:majorTimeUnit val="months"/>
      </c:dateAx>
      <c:valAx>
        <c:axId val="1"/>
        <c:scaling>
          <c:orientation val="minMax"/>
          <c:max val="9.5000000000000029E-2"/>
          <c:min val="0"/>
        </c:scaling>
        <c:delete val="0"/>
        <c:axPos val="l"/>
        <c:majorGridlines>
          <c:spPr>
            <a:ln w="9525" cap="flat" cmpd="sng" algn="ctr">
              <a:solidFill>
                <a:schemeClr val="tx2">
                  <a:lumMod val="15000"/>
                  <a:lumOff val="85000"/>
                </a:schemeClr>
              </a:solidFill>
              <a:round/>
            </a:ln>
            <a:effectLst/>
          </c:spPr>
        </c:majorGridlines>
        <c:numFmt formatCode="0.0%" sourceLinked="1"/>
        <c:majorTickMark val="out"/>
        <c:minorTickMark val="none"/>
        <c:tickLblPos val="nextTo"/>
        <c:crossAx val="395786696"/>
        <c:crosses val="autoZero"/>
        <c:crossBetween val="between"/>
      </c:valAx>
      <c:spPr>
        <a:noFill/>
        <a:ln w="25400">
          <a:noFill/>
        </a:ln>
      </c:spPr>
    </c:plotArea>
    <c:legend>
      <c:legendPos val="b"/>
      <c:layout>
        <c:manualLayout>
          <c:xMode val="edge"/>
          <c:yMode val="edge"/>
          <c:x val="0.37224729330708656"/>
          <c:y val="3.675149603143691E-2"/>
          <c:w val="0.2542842847769029"/>
          <c:h val="0.11011766772467062"/>
        </c:manualLayout>
      </c:layout>
      <c:overlay val="0"/>
      <c:spPr>
        <a:noFill/>
        <a:ln w="25400">
          <a:noFill/>
        </a:ln>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a:noFill/>
    </a:ln>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56430446194227E-2"/>
          <c:y val="3.0932783968270979E-2"/>
          <c:w val="0.93048523622047263"/>
          <c:h val="0.88374410240013601"/>
        </c:manualLayout>
      </c:layout>
      <c:lineChart>
        <c:grouping val="standard"/>
        <c:varyColors val="0"/>
        <c:ser>
          <c:idx val="0"/>
          <c:order val="0"/>
          <c:tx>
            <c:strRef>
              <c:f>'FRED Graph'!$D$11</c:f>
              <c:strCache>
                <c:ptCount val="1"/>
                <c:pt idx="0">
                  <c:v>M2</c:v>
                </c:pt>
              </c:strCache>
            </c:strRef>
          </c:tx>
          <c:spPr>
            <a:ln w="127000" cap="rnd">
              <a:solidFill>
                <a:schemeClr val="accent1"/>
              </a:solidFill>
              <a:round/>
            </a:ln>
            <a:effectLst/>
          </c:spPr>
          <c:marker>
            <c:symbol val="none"/>
          </c:marker>
          <c:cat>
            <c:numRef>
              <c:f>'FRED Graph'!$C$586:$C$768</c:f>
              <c:numCache>
                <c:formatCode>yyyy\-mm\-dd</c:formatCode>
                <c:ptCount val="183"/>
                <c:pt idx="0">
                  <c:v>43472</c:v>
                </c:pt>
                <c:pt idx="1">
                  <c:v>43479</c:v>
                </c:pt>
                <c:pt idx="2">
                  <c:v>43486</c:v>
                </c:pt>
                <c:pt idx="3">
                  <c:v>43493</c:v>
                </c:pt>
                <c:pt idx="4">
                  <c:v>43500</c:v>
                </c:pt>
                <c:pt idx="5">
                  <c:v>43507</c:v>
                </c:pt>
                <c:pt idx="6">
                  <c:v>43514</c:v>
                </c:pt>
                <c:pt idx="7">
                  <c:v>43521</c:v>
                </c:pt>
                <c:pt idx="8">
                  <c:v>43528</c:v>
                </c:pt>
                <c:pt idx="9">
                  <c:v>43535</c:v>
                </c:pt>
                <c:pt idx="10">
                  <c:v>43542</c:v>
                </c:pt>
                <c:pt idx="11">
                  <c:v>43549</c:v>
                </c:pt>
                <c:pt idx="12">
                  <c:v>43556</c:v>
                </c:pt>
                <c:pt idx="13">
                  <c:v>43563</c:v>
                </c:pt>
                <c:pt idx="14">
                  <c:v>43570</c:v>
                </c:pt>
                <c:pt idx="15">
                  <c:v>43577</c:v>
                </c:pt>
                <c:pt idx="16">
                  <c:v>43584</c:v>
                </c:pt>
                <c:pt idx="17">
                  <c:v>43591</c:v>
                </c:pt>
                <c:pt idx="18">
                  <c:v>43598</c:v>
                </c:pt>
                <c:pt idx="19">
                  <c:v>43605</c:v>
                </c:pt>
                <c:pt idx="20">
                  <c:v>43612</c:v>
                </c:pt>
                <c:pt idx="21">
                  <c:v>43619</c:v>
                </c:pt>
                <c:pt idx="22">
                  <c:v>43626</c:v>
                </c:pt>
                <c:pt idx="23">
                  <c:v>43633</c:v>
                </c:pt>
                <c:pt idx="24">
                  <c:v>43640</c:v>
                </c:pt>
                <c:pt idx="25">
                  <c:v>43647</c:v>
                </c:pt>
                <c:pt idx="26">
                  <c:v>43654</c:v>
                </c:pt>
                <c:pt idx="27">
                  <c:v>43661</c:v>
                </c:pt>
                <c:pt idx="28">
                  <c:v>43668</c:v>
                </c:pt>
                <c:pt idx="29">
                  <c:v>43675</c:v>
                </c:pt>
                <c:pt idx="30">
                  <c:v>43682</c:v>
                </c:pt>
                <c:pt idx="31">
                  <c:v>43689</c:v>
                </c:pt>
                <c:pt idx="32">
                  <c:v>43696</c:v>
                </c:pt>
                <c:pt idx="33">
                  <c:v>43703</c:v>
                </c:pt>
                <c:pt idx="34">
                  <c:v>43710</c:v>
                </c:pt>
                <c:pt idx="35">
                  <c:v>43717</c:v>
                </c:pt>
                <c:pt idx="36">
                  <c:v>43724</c:v>
                </c:pt>
                <c:pt idx="37">
                  <c:v>43731</c:v>
                </c:pt>
                <c:pt idx="38">
                  <c:v>43738</c:v>
                </c:pt>
                <c:pt idx="39">
                  <c:v>43745</c:v>
                </c:pt>
                <c:pt idx="40">
                  <c:v>43752</c:v>
                </c:pt>
                <c:pt idx="41">
                  <c:v>43759</c:v>
                </c:pt>
                <c:pt idx="42">
                  <c:v>43766</c:v>
                </c:pt>
                <c:pt idx="43">
                  <c:v>43773</c:v>
                </c:pt>
                <c:pt idx="44">
                  <c:v>43780</c:v>
                </c:pt>
                <c:pt idx="45">
                  <c:v>43787</c:v>
                </c:pt>
                <c:pt idx="46">
                  <c:v>43794</c:v>
                </c:pt>
                <c:pt idx="47">
                  <c:v>43801</c:v>
                </c:pt>
                <c:pt idx="48">
                  <c:v>43808</c:v>
                </c:pt>
                <c:pt idx="49">
                  <c:v>43815</c:v>
                </c:pt>
                <c:pt idx="50">
                  <c:v>43822</c:v>
                </c:pt>
                <c:pt idx="51">
                  <c:v>43829</c:v>
                </c:pt>
                <c:pt idx="52">
                  <c:v>43836</c:v>
                </c:pt>
                <c:pt idx="53">
                  <c:v>43843</c:v>
                </c:pt>
                <c:pt idx="54">
                  <c:v>43850</c:v>
                </c:pt>
                <c:pt idx="55">
                  <c:v>43857</c:v>
                </c:pt>
                <c:pt idx="56">
                  <c:v>43864</c:v>
                </c:pt>
                <c:pt idx="57">
                  <c:v>43871</c:v>
                </c:pt>
                <c:pt idx="58">
                  <c:v>43878</c:v>
                </c:pt>
                <c:pt idx="59">
                  <c:v>43885</c:v>
                </c:pt>
                <c:pt idx="60">
                  <c:v>43892</c:v>
                </c:pt>
                <c:pt idx="61">
                  <c:v>43899</c:v>
                </c:pt>
                <c:pt idx="62">
                  <c:v>43906</c:v>
                </c:pt>
                <c:pt idx="63">
                  <c:v>43913</c:v>
                </c:pt>
                <c:pt idx="64">
                  <c:v>43920</c:v>
                </c:pt>
                <c:pt idx="65">
                  <c:v>43927</c:v>
                </c:pt>
                <c:pt idx="66">
                  <c:v>43934</c:v>
                </c:pt>
                <c:pt idx="67">
                  <c:v>43941</c:v>
                </c:pt>
                <c:pt idx="68">
                  <c:v>43948</c:v>
                </c:pt>
                <c:pt idx="69">
                  <c:v>43955</c:v>
                </c:pt>
                <c:pt idx="70">
                  <c:v>43962</c:v>
                </c:pt>
                <c:pt idx="71">
                  <c:v>43969</c:v>
                </c:pt>
                <c:pt idx="72">
                  <c:v>43976</c:v>
                </c:pt>
                <c:pt idx="73">
                  <c:v>43983</c:v>
                </c:pt>
                <c:pt idx="74">
                  <c:v>43990</c:v>
                </c:pt>
                <c:pt idx="75">
                  <c:v>43997</c:v>
                </c:pt>
                <c:pt idx="76">
                  <c:v>44004</c:v>
                </c:pt>
                <c:pt idx="77">
                  <c:v>44011</c:v>
                </c:pt>
                <c:pt idx="78">
                  <c:v>44018</c:v>
                </c:pt>
                <c:pt idx="79">
                  <c:v>44025</c:v>
                </c:pt>
                <c:pt idx="80">
                  <c:v>44032</c:v>
                </c:pt>
                <c:pt idx="81">
                  <c:v>44039</c:v>
                </c:pt>
                <c:pt idx="82">
                  <c:v>44046</c:v>
                </c:pt>
                <c:pt idx="83">
                  <c:v>44053</c:v>
                </c:pt>
                <c:pt idx="84">
                  <c:v>44060</c:v>
                </c:pt>
                <c:pt idx="85">
                  <c:v>44067</c:v>
                </c:pt>
                <c:pt idx="86">
                  <c:v>44074</c:v>
                </c:pt>
                <c:pt idx="87">
                  <c:v>44081</c:v>
                </c:pt>
                <c:pt idx="88">
                  <c:v>44088</c:v>
                </c:pt>
                <c:pt idx="89">
                  <c:v>44095</c:v>
                </c:pt>
                <c:pt idx="90">
                  <c:v>44102</c:v>
                </c:pt>
                <c:pt idx="91">
                  <c:v>44109</c:v>
                </c:pt>
                <c:pt idx="92">
                  <c:v>44116</c:v>
                </c:pt>
                <c:pt idx="93">
                  <c:v>44123</c:v>
                </c:pt>
                <c:pt idx="94">
                  <c:v>44130</c:v>
                </c:pt>
                <c:pt idx="95">
                  <c:v>44137</c:v>
                </c:pt>
                <c:pt idx="96">
                  <c:v>44144</c:v>
                </c:pt>
                <c:pt idx="97">
                  <c:v>44151</c:v>
                </c:pt>
                <c:pt idx="98">
                  <c:v>44158</c:v>
                </c:pt>
                <c:pt idx="99">
                  <c:v>44165</c:v>
                </c:pt>
                <c:pt idx="100">
                  <c:v>44172</c:v>
                </c:pt>
                <c:pt idx="101">
                  <c:v>44179</c:v>
                </c:pt>
                <c:pt idx="102">
                  <c:v>44186</c:v>
                </c:pt>
                <c:pt idx="103">
                  <c:v>44193</c:v>
                </c:pt>
                <c:pt idx="104">
                  <c:v>44200</c:v>
                </c:pt>
                <c:pt idx="105">
                  <c:v>44207</c:v>
                </c:pt>
                <c:pt idx="106">
                  <c:v>44214</c:v>
                </c:pt>
                <c:pt idx="107">
                  <c:v>44221</c:v>
                </c:pt>
                <c:pt idx="108">
                  <c:v>44228</c:v>
                </c:pt>
                <c:pt idx="109">
                  <c:v>44235</c:v>
                </c:pt>
                <c:pt idx="110">
                  <c:v>44242</c:v>
                </c:pt>
                <c:pt idx="111">
                  <c:v>44249</c:v>
                </c:pt>
                <c:pt idx="112">
                  <c:v>44256</c:v>
                </c:pt>
                <c:pt idx="113">
                  <c:v>44263</c:v>
                </c:pt>
                <c:pt idx="114">
                  <c:v>44270</c:v>
                </c:pt>
                <c:pt idx="115">
                  <c:v>44277</c:v>
                </c:pt>
                <c:pt idx="116">
                  <c:v>44284</c:v>
                </c:pt>
                <c:pt idx="117">
                  <c:v>44291</c:v>
                </c:pt>
                <c:pt idx="118">
                  <c:v>44298</c:v>
                </c:pt>
                <c:pt idx="119">
                  <c:v>44305</c:v>
                </c:pt>
                <c:pt idx="120">
                  <c:v>44312</c:v>
                </c:pt>
                <c:pt idx="121">
                  <c:v>44319</c:v>
                </c:pt>
                <c:pt idx="122">
                  <c:v>44326</c:v>
                </c:pt>
                <c:pt idx="123">
                  <c:v>44333</c:v>
                </c:pt>
                <c:pt idx="124">
                  <c:v>44340</c:v>
                </c:pt>
                <c:pt idx="125">
                  <c:v>44347</c:v>
                </c:pt>
                <c:pt idx="126">
                  <c:v>44354</c:v>
                </c:pt>
                <c:pt idx="127">
                  <c:v>44361</c:v>
                </c:pt>
                <c:pt idx="128">
                  <c:v>44368</c:v>
                </c:pt>
                <c:pt idx="129">
                  <c:v>44375</c:v>
                </c:pt>
                <c:pt idx="130">
                  <c:v>44382</c:v>
                </c:pt>
                <c:pt idx="131">
                  <c:v>44389</c:v>
                </c:pt>
                <c:pt idx="132">
                  <c:v>44396</c:v>
                </c:pt>
                <c:pt idx="133">
                  <c:v>44403</c:v>
                </c:pt>
                <c:pt idx="134">
                  <c:v>44410</c:v>
                </c:pt>
                <c:pt idx="135">
                  <c:v>44417</c:v>
                </c:pt>
                <c:pt idx="136">
                  <c:v>44424</c:v>
                </c:pt>
                <c:pt idx="137">
                  <c:v>44431</c:v>
                </c:pt>
                <c:pt idx="138">
                  <c:v>44438</c:v>
                </c:pt>
                <c:pt idx="139">
                  <c:v>44445</c:v>
                </c:pt>
                <c:pt idx="140">
                  <c:v>44452</c:v>
                </c:pt>
                <c:pt idx="141">
                  <c:v>44459</c:v>
                </c:pt>
                <c:pt idx="142">
                  <c:v>44466</c:v>
                </c:pt>
                <c:pt idx="143">
                  <c:v>44473</c:v>
                </c:pt>
                <c:pt idx="144">
                  <c:v>44480</c:v>
                </c:pt>
                <c:pt idx="145">
                  <c:v>44487</c:v>
                </c:pt>
                <c:pt idx="146">
                  <c:v>44494</c:v>
                </c:pt>
                <c:pt idx="147">
                  <c:v>44501</c:v>
                </c:pt>
                <c:pt idx="148">
                  <c:v>44508</c:v>
                </c:pt>
                <c:pt idx="149">
                  <c:v>44515</c:v>
                </c:pt>
                <c:pt idx="150">
                  <c:v>44522</c:v>
                </c:pt>
                <c:pt idx="151">
                  <c:v>44529</c:v>
                </c:pt>
                <c:pt idx="152">
                  <c:v>44536</c:v>
                </c:pt>
                <c:pt idx="153">
                  <c:v>44543</c:v>
                </c:pt>
                <c:pt idx="154">
                  <c:v>44550</c:v>
                </c:pt>
                <c:pt idx="155">
                  <c:v>44557</c:v>
                </c:pt>
                <c:pt idx="156">
                  <c:v>44564</c:v>
                </c:pt>
                <c:pt idx="157">
                  <c:v>44571</c:v>
                </c:pt>
                <c:pt idx="158">
                  <c:v>44578</c:v>
                </c:pt>
                <c:pt idx="159">
                  <c:v>44585</c:v>
                </c:pt>
                <c:pt idx="160">
                  <c:v>44592</c:v>
                </c:pt>
                <c:pt idx="161">
                  <c:v>44599</c:v>
                </c:pt>
                <c:pt idx="162">
                  <c:v>44606</c:v>
                </c:pt>
                <c:pt idx="163">
                  <c:v>44613</c:v>
                </c:pt>
                <c:pt idx="164">
                  <c:v>44620</c:v>
                </c:pt>
                <c:pt idx="165">
                  <c:v>44627</c:v>
                </c:pt>
                <c:pt idx="166">
                  <c:v>44634</c:v>
                </c:pt>
                <c:pt idx="167">
                  <c:v>44641</c:v>
                </c:pt>
                <c:pt idx="168">
                  <c:v>44648</c:v>
                </c:pt>
                <c:pt idx="169">
                  <c:v>44655</c:v>
                </c:pt>
                <c:pt idx="170">
                  <c:v>44662</c:v>
                </c:pt>
                <c:pt idx="171">
                  <c:v>44669</c:v>
                </c:pt>
                <c:pt idx="172">
                  <c:v>44676</c:v>
                </c:pt>
                <c:pt idx="173">
                  <c:v>44683</c:v>
                </c:pt>
                <c:pt idx="174">
                  <c:v>44690</c:v>
                </c:pt>
                <c:pt idx="175">
                  <c:v>44697</c:v>
                </c:pt>
                <c:pt idx="176">
                  <c:v>44704</c:v>
                </c:pt>
                <c:pt idx="177">
                  <c:v>44711</c:v>
                </c:pt>
                <c:pt idx="178">
                  <c:v>44718</c:v>
                </c:pt>
                <c:pt idx="179">
                  <c:v>44725</c:v>
                </c:pt>
                <c:pt idx="180">
                  <c:v>44732</c:v>
                </c:pt>
                <c:pt idx="181">
                  <c:v>44739</c:v>
                </c:pt>
                <c:pt idx="182">
                  <c:v>44746</c:v>
                </c:pt>
              </c:numCache>
            </c:numRef>
          </c:cat>
          <c:val>
            <c:numRef>
              <c:f>'FRED Graph'!$D$586:$D$768</c:f>
              <c:numCache>
                <c:formatCode>0.0</c:formatCode>
                <c:ptCount val="183"/>
                <c:pt idx="0">
                  <c:v>14420.2</c:v>
                </c:pt>
                <c:pt idx="1">
                  <c:v>14431.5</c:v>
                </c:pt>
                <c:pt idx="2">
                  <c:v>14442.4</c:v>
                </c:pt>
                <c:pt idx="3">
                  <c:v>14484.5</c:v>
                </c:pt>
                <c:pt idx="4">
                  <c:v>14470.2</c:v>
                </c:pt>
                <c:pt idx="5">
                  <c:v>14474.8</c:v>
                </c:pt>
                <c:pt idx="6">
                  <c:v>14465.5</c:v>
                </c:pt>
                <c:pt idx="7">
                  <c:v>14483.8</c:v>
                </c:pt>
                <c:pt idx="8">
                  <c:v>14500.1</c:v>
                </c:pt>
                <c:pt idx="9">
                  <c:v>14512.8</c:v>
                </c:pt>
                <c:pt idx="10">
                  <c:v>14508.9</c:v>
                </c:pt>
                <c:pt idx="11">
                  <c:v>14533.3</c:v>
                </c:pt>
                <c:pt idx="12">
                  <c:v>14562.2</c:v>
                </c:pt>
                <c:pt idx="13">
                  <c:v>14554.5</c:v>
                </c:pt>
                <c:pt idx="14">
                  <c:v>14566.1</c:v>
                </c:pt>
                <c:pt idx="15">
                  <c:v>14556.7</c:v>
                </c:pt>
                <c:pt idx="16">
                  <c:v>14601.4</c:v>
                </c:pt>
                <c:pt idx="17">
                  <c:v>14617.2</c:v>
                </c:pt>
                <c:pt idx="18">
                  <c:v>14625.2</c:v>
                </c:pt>
                <c:pt idx="19">
                  <c:v>14666.3</c:v>
                </c:pt>
                <c:pt idx="20">
                  <c:v>14709</c:v>
                </c:pt>
                <c:pt idx="21">
                  <c:v>14739.3</c:v>
                </c:pt>
                <c:pt idx="22">
                  <c:v>14764.5</c:v>
                </c:pt>
                <c:pt idx="23">
                  <c:v>14791.5</c:v>
                </c:pt>
                <c:pt idx="24">
                  <c:v>14810.2</c:v>
                </c:pt>
                <c:pt idx="25">
                  <c:v>14844.2</c:v>
                </c:pt>
                <c:pt idx="26">
                  <c:v>14846.1</c:v>
                </c:pt>
                <c:pt idx="27">
                  <c:v>14841.2</c:v>
                </c:pt>
                <c:pt idx="28">
                  <c:v>14881.6</c:v>
                </c:pt>
                <c:pt idx="29">
                  <c:v>14915.4</c:v>
                </c:pt>
                <c:pt idx="30">
                  <c:v>14932.6</c:v>
                </c:pt>
                <c:pt idx="31">
                  <c:v>14933.6</c:v>
                </c:pt>
                <c:pt idx="32">
                  <c:v>14933.7</c:v>
                </c:pt>
                <c:pt idx="33">
                  <c:v>14950.7</c:v>
                </c:pt>
                <c:pt idx="34">
                  <c:v>14984.6</c:v>
                </c:pt>
                <c:pt idx="35">
                  <c:v>14993.4</c:v>
                </c:pt>
                <c:pt idx="36">
                  <c:v>15004.7</c:v>
                </c:pt>
                <c:pt idx="37">
                  <c:v>15057.6</c:v>
                </c:pt>
                <c:pt idx="38">
                  <c:v>15098</c:v>
                </c:pt>
                <c:pt idx="39">
                  <c:v>15122.4</c:v>
                </c:pt>
                <c:pt idx="40">
                  <c:v>15128.6</c:v>
                </c:pt>
                <c:pt idx="41">
                  <c:v>15167.2</c:v>
                </c:pt>
                <c:pt idx="42">
                  <c:v>15200.4</c:v>
                </c:pt>
                <c:pt idx="43">
                  <c:v>15224.8</c:v>
                </c:pt>
                <c:pt idx="44">
                  <c:v>15232.2</c:v>
                </c:pt>
                <c:pt idx="45">
                  <c:v>15263.5</c:v>
                </c:pt>
                <c:pt idx="46">
                  <c:v>15294.2</c:v>
                </c:pt>
                <c:pt idx="47">
                  <c:v>15293.1</c:v>
                </c:pt>
                <c:pt idx="48">
                  <c:v>15274.4</c:v>
                </c:pt>
                <c:pt idx="49">
                  <c:v>15328.7</c:v>
                </c:pt>
                <c:pt idx="50">
                  <c:v>15338.9</c:v>
                </c:pt>
                <c:pt idx="51">
                  <c:v>15346.3</c:v>
                </c:pt>
                <c:pt idx="52">
                  <c:v>15350.8</c:v>
                </c:pt>
                <c:pt idx="53">
                  <c:v>15386.8</c:v>
                </c:pt>
                <c:pt idx="54">
                  <c:v>15437.6</c:v>
                </c:pt>
                <c:pt idx="55">
                  <c:v>15459.5</c:v>
                </c:pt>
                <c:pt idx="56">
                  <c:v>15442.8</c:v>
                </c:pt>
                <c:pt idx="57">
                  <c:v>15445</c:v>
                </c:pt>
                <c:pt idx="58">
                  <c:v>15455.7</c:v>
                </c:pt>
                <c:pt idx="59">
                  <c:v>15446.8</c:v>
                </c:pt>
                <c:pt idx="60">
                  <c:v>15524.8</c:v>
                </c:pt>
                <c:pt idx="61">
                  <c:v>15579.8</c:v>
                </c:pt>
                <c:pt idx="62">
                  <c:v>15738.5</c:v>
                </c:pt>
                <c:pt idx="63">
                  <c:v>16163.5</c:v>
                </c:pt>
                <c:pt idx="64">
                  <c:v>16545.3</c:v>
                </c:pt>
                <c:pt idx="65">
                  <c:v>16609.7</c:v>
                </c:pt>
                <c:pt idx="66">
                  <c:v>16728.7</c:v>
                </c:pt>
                <c:pt idx="67">
                  <c:v>17089.5</c:v>
                </c:pt>
                <c:pt idx="68">
                  <c:v>17419.400000000001</c:v>
                </c:pt>
                <c:pt idx="69">
                  <c:v>17613.3</c:v>
                </c:pt>
                <c:pt idx="70">
                  <c:v>17832.599999999999</c:v>
                </c:pt>
                <c:pt idx="71">
                  <c:v>17922.599999999999</c:v>
                </c:pt>
                <c:pt idx="72">
                  <c:v>17951.3</c:v>
                </c:pt>
                <c:pt idx="73">
                  <c:v>17985</c:v>
                </c:pt>
                <c:pt idx="74">
                  <c:v>18075.3</c:v>
                </c:pt>
                <c:pt idx="75">
                  <c:v>18152.099999999999</c:v>
                </c:pt>
                <c:pt idx="76">
                  <c:v>18249.400000000001</c:v>
                </c:pt>
                <c:pt idx="77">
                  <c:v>18245.3</c:v>
                </c:pt>
                <c:pt idx="78">
                  <c:v>18337.5</c:v>
                </c:pt>
                <c:pt idx="79">
                  <c:v>18395.2</c:v>
                </c:pt>
                <c:pt idx="80">
                  <c:v>18319.599999999999</c:v>
                </c:pt>
                <c:pt idx="81">
                  <c:v>18280.5</c:v>
                </c:pt>
                <c:pt idx="82">
                  <c:v>18249.900000000001</c:v>
                </c:pt>
                <c:pt idx="83">
                  <c:v>18388.2</c:v>
                </c:pt>
                <c:pt idx="84">
                  <c:v>18430.8</c:v>
                </c:pt>
                <c:pt idx="85">
                  <c:v>18363.2</c:v>
                </c:pt>
                <c:pt idx="86">
                  <c:v>18437.599999999999</c:v>
                </c:pt>
                <c:pt idx="87">
                  <c:v>18544.599999999999</c:v>
                </c:pt>
                <c:pt idx="88">
                  <c:v>18664.900000000001</c:v>
                </c:pt>
                <c:pt idx="89">
                  <c:v>18680</c:v>
                </c:pt>
                <c:pt idx="90">
                  <c:v>18605.2</c:v>
                </c:pt>
                <c:pt idx="91">
                  <c:v>18642.3</c:v>
                </c:pt>
                <c:pt idx="92">
                  <c:v>18742.3</c:v>
                </c:pt>
                <c:pt idx="93">
                  <c:v>18757.8</c:v>
                </c:pt>
                <c:pt idx="94">
                  <c:v>18777.7</c:v>
                </c:pt>
                <c:pt idx="95">
                  <c:v>18829.3</c:v>
                </c:pt>
                <c:pt idx="96">
                  <c:v>18990.900000000001</c:v>
                </c:pt>
                <c:pt idx="97">
                  <c:v>19027.2</c:v>
                </c:pt>
                <c:pt idx="98">
                  <c:v>19037.599999999999</c:v>
                </c:pt>
                <c:pt idx="99">
                  <c:v>18914.099999999999</c:v>
                </c:pt>
                <c:pt idx="100">
                  <c:v>19131.400000000001</c:v>
                </c:pt>
                <c:pt idx="101">
                  <c:v>19196.8</c:v>
                </c:pt>
                <c:pt idx="102">
                  <c:v>19095.5</c:v>
                </c:pt>
                <c:pt idx="103">
                  <c:v>18972.400000000001</c:v>
                </c:pt>
                <c:pt idx="104">
                  <c:v>19075.099999999999</c:v>
                </c:pt>
                <c:pt idx="105">
                  <c:v>19448.3</c:v>
                </c:pt>
                <c:pt idx="106">
                  <c:v>19464.3</c:v>
                </c:pt>
                <c:pt idx="107">
                  <c:v>19411.900000000001</c:v>
                </c:pt>
                <c:pt idx="108">
                  <c:v>19430.599999999999</c:v>
                </c:pt>
                <c:pt idx="109">
                  <c:v>19467.2</c:v>
                </c:pt>
                <c:pt idx="110">
                  <c:v>19576.400000000001</c:v>
                </c:pt>
                <c:pt idx="111">
                  <c:v>19587.5</c:v>
                </c:pt>
                <c:pt idx="112">
                  <c:v>19675.7</c:v>
                </c:pt>
                <c:pt idx="113">
                  <c:v>19773.900000000001</c:v>
                </c:pt>
                <c:pt idx="114">
                  <c:v>19913.5</c:v>
                </c:pt>
                <c:pt idx="115">
                  <c:v>20090.900000000001</c:v>
                </c:pt>
                <c:pt idx="116">
                  <c:v>20167.3</c:v>
                </c:pt>
                <c:pt idx="117">
                  <c:v>20376.900000000001</c:v>
                </c:pt>
                <c:pt idx="118">
                  <c:v>20306.2</c:v>
                </c:pt>
                <c:pt idx="119">
                  <c:v>20308.8</c:v>
                </c:pt>
                <c:pt idx="120">
                  <c:v>20153.099999999999</c:v>
                </c:pt>
                <c:pt idx="121">
                  <c:v>20270.599999999999</c:v>
                </c:pt>
                <c:pt idx="122">
                  <c:v>20348.900000000001</c:v>
                </c:pt>
                <c:pt idx="123">
                  <c:v>20406.8</c:v>
                </c:pt>
                <c:pt idx="124">
                  <c:v>20230.3</c:v>
                </c:pt>
                <c:pt idx="125">
                  <c:v>20279.2</c:v>
                </c:pt>
                <c:pt idx="126">
                  <c:v>20417.2</c:v>
                </c:pt>
                <c:pt idx="127">
                  <c:v>20503.099999999999</c:v>
                </c:pt>
                <c:pt idx="128">
                  <c:v>20407.900000000001</c:v>
                </c:pt>
                <c:pt idx="129">
                  <c:v>20361.5</c:v>
                </c:pt>
                <c:pt idx="130">
                  <c:v>20538</c:v>
                </c:pt>
                <c:pt idx="131">
                  <c:v>20539.400000000001</c:v>
                </c:pt>
                <c:pt idx="132">
                  <c:v>20573.7</c:v>
                </c:pt>
                <c:pt idx="133">
                  <c:v>20529.900000000001</c:v>
                </c:pt>
                <c:pt idx="134">
                  <c:v>20660.900000000001</c:v>
                </c:pt>
                <c:pt idx="135">
                  <c:v>20728</c:v>
                </c:pt>
                <c:pt idx="136">
                  <c:v>20801.5</c:v>
                </c:pt>
                <c:pt idx="137">
                  <c:v>20776.7</c:v>
                </c:pt>
                <c:pt idx="138">
                  <c:v>20812.3</c:v>
                </c:pt>
                <c:pt idx="139">
                  <c:v>20955.8</c:v>
                </c:pt>
                <c:pt idx="140">
                  <c:v>21003.599999999999</c:v>
                </c:pt>
                <c:pt idx="141">
                  <c:v>20961.3</c:v>
                </c:pt>
                <c:pt idx="142">
                  <c:v>20872.7</c:v>
                </c:pt>
                <c:pt idx="143">
                  <c:v>21045.1</c:v>
                </c:pt>
                <c:pt idx="144">
                  <c:v>21070</c:v>
                </c:pt>
                <c:pt idx="145">
                  <c:v>21147.200000000001</c:v>
                </c:pt>
                <c:pt idx="146">
                  <c:v>21036.6</c:v>
                </c:pt>
                <c:pt idx="147">
                  <c:v>21180.2</c:v>
                </c:pt>
                <c:pt idx="148">
                  <c:v>21265</c:v>
                </c:pt>
                <c:pt idx="149">
                  <c:v>21327.5</c:v>
                </c:pt>
                <c:pt idx="150">
                  <c:v>21355.4</c:v>
                </c:pt>
                <c:pt idx="151">
                  <c:v>21384.400000000001</c:v>
                </c:pt>
                <c:pt idx="152">
                  <c:v>21528.5</c:v>
                </c:pt>
                <c:pt idx="153">
                  <c:v>21587.599999999999</c:v>
                </c:pt>
                <c:pt idx="154">
                  <c:v>21712.1</c:v>
                </c:pt>
                <c:pt idx="155">
                  <c:v>21754.9</c:v>
                </c:pt>
                <c:pt idx="156">
                  <c:v>21729.8</c:v>
                </c:pt>
                <c:pt idx="157">
                  <c:v>21741.5</c:v>
                </c:pt>
                <c:pt idx="158">
                  <c:v>21717.200000000001</c:v>
                </c:pt>
                <c:pt idx="159">
                  <c:v>21529.3</c:v>
                </c:pt>
                <c:pt idx="160">
                  <c:v>21518.9</c:v>
                </c:pt>
                <c:pt idx="161">
                  <c:v>21557.4</c:v>
                </c:pt>
                <c:pt idx="162">
                  <c:v>21571.3</c:v>
                </c:pt>
                <c:pt idx="163">
                  <c:v>21573.5</c:v>
                </c:pt>
                <c:pt idx="164">
                  <c:v>21659.4</c:v>
                </c:pt>
                <c:pt idx="165">
                  <c:v>21805.1</c:v>
                </c:pt>
                <c:pt idx="166">
                  <c:v>21855.599999999999</c:v>
                </c:pt>
                <c:pt idx="167">
                  <c:v>21857.9</c:v>
                </c:pt>
                <c:pt idx="168">
                  <c:v>21846.400000000001</c:v>
                </c:pt>
                <c:pt idx="169">
                  <c:v>21993.200000000001</c:v>
                </c:pt>
                <c:pt idx="170">
                  <c:v>21984.7</c:v>
                </c:pt>
                <c:pt idx="171">
                  <c:v>22063</c:v>
                </c:pt>
                <c:pt idx="172">
                  <c:v>21620.5</c:v>
                </c:pt>
                <c:pt idx="173">
                  <c:v>21632.1</c:v>
                </c:pt>
                <c:pt idx="174">
                  <c:v>21575.9</c:v>
                </c:pt>
                <c:pt idx="175">
                  <c:v>21614.400000000001</c:v>
                </c:pt>
                <c:pt idx="176">
                  <c:v>21576.9</c:v>
                </c:pt>
                <c:pt idx="177">
                  <c:v>21569.599999999999</c:v>
                </c:pt>
                <c:pt idx="178">
                  <c:v>21677.599999999999</c:v>
                </c:pt>
                <c:pt idx="179">
                  <c:v>21658.2</c:v>
                </c:pt>
                <c:pt idx="180">
                  <c:v>21621.4</c:v>
                </c:pt>
                <c:pt idx="181">
                  <c:v>21602.3</c:v>
                </c:pt>
                <c:pt idx="182">
                  <c:v>21705.9</c:v>
                </c:pt>
              </c:numCache>
            </c:numRef>
          </c:val>
          <c:smooth val="0"/>
          <c:extLst>
            <c:ext xmlns:c16="http://schemas.microsoft.com/office/drawing/2014/chart" uri="{C3380CC4-5D6E-409C-BE32-E72D297353CC}">
              <c16:uniqueId val="{00000000-F60E-46E6-A172-E0C4CABE8B43}"/>
            </c:ext>
          </c:extLst>
        </c:ser>
        <c:dLbls>
          <c:showLegendKey val="0"/>
          <c:showVal val="0"/>
          <c:showCatName val="0"/>
          <c:showSerName val="0"/>
          <c:showPercent val="0"/>
          <c:showBubbleSize val="0"/>
        </c:dLbls>
        <c:smooth val="0"/>
        <c:axId val="110406047"/>
        <c:axId val="1"/>
      </c:lineChart>
      <c:dateAx>
        <c:axId val="110406047"/>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
        <c:crosses val="autoZero"/>
        <c:auto val="1"/>
        <c:lblOffset val="100"/>
        <c:baseTimeUnit val="months"/>
        <c:majorUnit val="3"/>
        <c:majorTimeUnit val="months"/>
      </c:dateAx>
      <c:valAx>
        <c:axId val="1"/>
        <c:scaling>
          <c:orientation val="minMax"/>
          <c:max val="22500"/>
          <c:min val="14000"/>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$Billions</a:t>
                </a:r>
              </a:p>
            </c:rich>
          </c:tx>
          <c:layout>
            <c:manualLayout>
              <c:xMode val="edge"/>
              <c:yMode val="edge"/>
              <c:x val="3.3849245406824134E-3"/>
              <c:y val="0.45519551202282255"/>
            </c:manualLayout>
          </c:layout>
          <c:overlay val="0"/>
          <c:spPr>
            <a:noFill/>
            <a:ln w="25400">
              <a:noFill/>
            </a:ln>
          </c:spPr>
        </c:title>
        <c:numFmt formatCode="&quot;$&quot;#,##0" sourceLinked="0"/>
        <c:majorTickMark val="none"/>
        <c:minorTickMark val="none"/>
        <c:tickLblPos val="nextTo"/>
        <c:spPr>
          <a:ln w="6350">
            <a:noFill/>
          </a:ln>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10406047"/>
        <c:crosses val="autoZero"/>
        <c:crossBetween val="between"/>
      </c:valAx>
      <c:spPr>
        <a:noFill/>
        <a:ln w="25400">
          <a:noFill/>
        </a:ln>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98099622547541E-2"/>
          <c:y val="2.0569706669190304E-2"/>
          <c:w val="0.95671095445463861"/>
          <c:h val="0.91268996653011458"/>
        </c:manualLayout>
      </c:layout>
      <c:lineChart>
        <c:grouping val="standard"/>
        <c:varyColors val="0"/>
        <c:ser>
          <c:idx val="0"/>
          <c:order val="0"/>
          <c:tx>
            <c:strRef>
              <c:f>TIPS!$AB$1</c:f>
              <c:strCache>
                <c:ptCount val="1"/>
                <c:pt idx="0">
                  <c:v>Inflation Expectations</c:v>
                </c:pt>
              </c:strCache>
            </c:strRef>
          </c:tx>
          <c:spPr>
            <a:ln w="63500" cap="rnd">
              <a:solidFill>
                <a:schemeClr val="accent1"/>
              </a:solidFill>
              <a:round/>
            </a:ln>
            <a:effectLst/>
          </c:spPr>
          <c:marker>
            <c:symbol val="none"/>
          </c:marker>
          <c:cat>
            <c:numRef>
              <c:f>TIPS!$AA$253:$AA$400</c:f>
              <c:numCache>
                <c:formatCode>m/d/yyyy</c:formatCode>
                <c:ptCount val="148"/>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numCache>
            </c:numRef>
          </c:cat>
          <c:val>
            <c:numRef>
              <c:f>TIPS!$AB$253:$AB$400</c:f>
              <c:numCache>
                <c:formatCode>0.0</c:formatCode>
                <c:ptCount val="148"/>
                <c:pt idx="0">
                  <c:v>2.6639999999999997</c:v>
                </c:pt>
                <c:pt idx="1">
                  <c:v>2.6360000000000001</c:v>
                </c:pt>
                <c:pt idx="2">
                  <c:v>2.5839999999999996</c:v>
                </c:pt>
                <c:pt idx="3">
                  <c:v>2.5140000000000002</c:v>
                </c:pt>
                <c:pt idx="4">
                  <c:v>2.5339999999999998</c:v>
                </c:pt>
                <c:pt idx="5">
                  <c:v>2.5300000000000002</c:v>
                </c:pt>
                <c:pt idx="6">
                  <c:v>2.5960000000000001</c:v>
                </c:pt>
                <c:pt idx="7">
                  <c:v>2.5420000000000003</c:v>
                </c:pt>
                <c:pt idx="8">
                  <c:v>2.4979999999999998</c:v>
                </c:pt>
                <c:pt idx="9">
                  <c:v>2.508</c:v>
                </c:pt>
                <c:pt idx="10">
                  <c:v>2.524</c:v>
                </c:pt>
                <c:pt idx="11">
                  <c:v>2.464</c:v>
                </c:pt>
                <c:pt idx="12">
                  <c:v>2.4300000000000002</c:v>
                </c:pt>
                <c:pt idx="13">
                  <c:v>2.4319999999999995</c:v>
                </c:pt>
                <c:pt idx="14">
                  <c:v>2.4680000000000004</c:v>
                </c:pt>
                <c:pt idx="15">
                  <c:v>2.4899999999999998</c:v>
                </c:pt>
                <c:pt idx="16">
                  <c:v>2.4620000000000002</c:v>
                </c:pt>
                <c:pt idx="17">
                  <c:v>2.4779999999999998</c:v>
                </c:pt>
                <c:pt idx="18">
                  <c:v>2.5059999999999993</c:v>
                </c:pt>
                <c:pt idx="19">
                  <c:v>2.5200000000000005</c:v>
                </c:pt>
                <c:pt idx="20">
                  <c:v>2.5</c:v>
                </c:pt>
                <c:pt idx="21">
                  <c:v>2.4859999999999998</c:v>
                </c:pt>
                <c:pt idx="22">
                  <c:v>2.452</c:v>
                </c:pt>
                <c:pt idx="23">
                  <c:v>2.476</c:v>
                </c:pt>
                <c:pt idx="24">
                  <c:v>2.464</c:v>
                </c:pt>
                <c:pt idx="25">
                  <c:v>2.4859999999999998</c:v>
                </c:pt>
                <c:pt idx="26">
                  <c:v>2.492</c:v>
                </c:pt>
                <c:pt idx="27">
                  <c:v>2.5099999999999998</c:v>
                </c:pt>
                <c:pt idx="28">
                  <c:v>2.4940000000000002</c:v>
                </c:pt>
                <c:pt idx="29">
                  <c:v>2.5420000000000003</c:v>
                </c:pt>
                <c:pt idx="30">
                  <c:v>2.5419999999999998</c:v>
                </c:pt>
                <c:pt idx="31">
                  <c:v>2.5200000000000005</c:v>
                </c:pt>
                <c:pt idx="32">
                  <c:v>2.496</c:v>
                </c:pt>
                <c:pt idx="33">
                  <c:v>2.4859999999999998</c:v>
                </c:pt>
                <c:pt idx="34">
                  <c:v>2.5160000000000005</c:v>
                </c:pt>
                <c:pt idx="35">
                  <c:v>2.5940000000000003</c:v>
                </c:pt>
                <c:pt idx="36">
                  <c:v>2.6199999999999997</c:v>
                </c:pt>
                <c:pt idx="37">
                  <c:v>2.6139999999999999</c:v>
                </c:pt>
                <c:pt idx="38">
                  <c:v>2.6959999999999997</c:v>
                </c:pt>
                <c:pt idx="39">
                  <c:v>2.702</c:v>
                </c:pt>
                <c:pt idx="40">
                  <c:v>2.802</c:v>
                </c:pt>
                <c:pt idx="41">
                  <c:v>2.7639999999999998</c:v>
                </c:pt>
                <c:pt idx="42">
                  <c:v>2.758</c:v>
                </c:pt>
                <c:pt idx="43">
                  <c:v>2.8660000000000001</c:v>
                </c:pt>
                <c:pt idx="44">
                  <c:v>2.992</c:v>
                </c:pt>
                <c:pt idx="45">
                  <c:v>2.9159999999999999</c:v>
                </c:pt>
                <c:pt idx="46">
                  <c:v>2.9619999999999997</c:v>
                </c:pt>
                <c:pt idx="47">
                  <c:v>3.0419999999999998</c:v>
                </c:pt>
                <c:pt idx="48">
                  <c:v>3.036</c:v>
                </c:pt>
                <c:pt idx="49">
                  <c:v>2.948</c:v>
                </c:pt>
                <c:pt idx="50">
                  <c:v>2.8959999999999999</c:v>
                </c:pt>
                <c:pt idx="51">
                  <c:v>3.0220000000000002</c:v>
                </c:pt>
                <c:pt idx="52">
                  <c:v>2.97</c:v>
                </c:pt>
                <c:pt idx="53">
                  <c:v>3.008</c:v>
                </c:pt>
                <c:pt idx="54">
                  <c:v>3.012</c:v>
                </c:pt>
                <c:pt idx="55">
                  <c:v>3.048</c:v>
                </c:pt>
                <c:pt idx="56">
                  <c:v>3.0179999999999998</c:v>
                </c:pt>
                <c:pt idx="57">
                  <c:v>3.0420000000000003</c:v>
                </c:pt>
                <c:pt idx="58">
                  <c:v>3.0420000000000003</c:v>
                </c:pt>
                <c:pt idx="59">
                  <c:v>2.9400000000000004</c:v>
                </c:pt>
                <c:pt idx="60">
                  <c:v>2.9420000000000006</c:v>
                </c:pt>
                <c:pt idx="61">
                  <c:v>2.9099999999999993</c:v>
                </c:pt>
                <c:pt idx="62">
                  <c:v>2.8679999999999999</c:v>
                </c:pt>
                <c:pt idx="63">
                  <c:v>2.8719999999999999</c:v>
                </c:pt>
                <c:pt idx="64">
                  <c:v>2.9039999999999999</c:v>
                </c:pt>
                <c:pt idx="65">
                  <c:v>2.8899999999999997</c:v>
                </c:pt>
                <c:pt idx="66">
                  <c:v>2.8820000000000001</c:v>
                </c:pt>
                <c:pt idx="67">
                  <c:v>2.9359999999999999</c:v>
                </c:pt>
                <c:pt idx="68">
                  <c:v>2.976</c:v>
                </c:pt>
                <c:pt idx="69">
                  <c:v>2.9279999999999999</c:v>
                </c:pt>
                <c:pt idx="70">
                  <c:v>2.8739999999999997</c:v>
                </c:pt>
                <c:pt idx="71">
                  <c:v>2.956</c:v>
                </c:pt>
                <c:pt idx="72">
                  <c:v>2.9859999999999998</c:v>
                </c:pt>
                <c:pt idx="73">
                  <c:v>2.996</c:v>
                </c:pt>
                <c:pt idx="74">
                  <c:v>2.9880000000000004</c:v>
                </c:pt>
                <c:pt idx="75">
                  <c:v>3.0599999999999996</c:v>
                </c:pt>
                <c:pt idx="76">
                  <c:v>3.0300000000000002</c:v>
                </c:pt>
                <c:pt idx="77">
                  <c:v>2.9540000000000002</c:v>
                </c:pt>
                <c:pt idx="78">
                  <c:v>2.9059999999999997</c:v>
                </c:pt>
                <c:pt idx="79">
                  <c:v>2.9319999999999999</c:v>
                </c:pt>
                <c:pt idx="80">
                  <c:v>3.024</c:v>
                </c:pt>
                <c:pt idx="81">
                  <c:v>2.944</c:v>
                </c:pt>
                <c:pt idx="82">
                  <c:v>2.88</c:v>
                </c:pt>
                <c:pt idx="83">
                  <c:v>2.8959999999999999</c:v>
                </c:pt>
                <c:pt idx="84">
                  <c:v>2.9279999999999999</c:v>
                </c:pt>
                <c:pt idx="85">
                  <c:v>2.9359999999999999</c:v>
                </c:pt>
                <c:pt idx="86">
                  <c:v>2.93</c:v>
                </c:pt>
                <c:pt idx="87">
                  <c:v>2.8180000000000001</c:v>
                </c:pt>
                <c:pt idx="88">
                  <c:v>2.714</c:v>
                </c:pt>
                <c:pt idx="89">
                  <c:v>2.79</c:v>
                </c:pt>
                <c:pt idx="90">
                  <c:v>2.6859999999999999</c:v>
                </c:pt>
                <c:pt idx="91">
                  <c:v>2.7960000000000003</c:v>
                </c:pt>
                <c:pt idx="92">
                  <c:v>2.786</c:v>
                </c:pt>
                <c:pt idx="93">
                  <c:v>2.8099999999999996</c:v>
                </c:pt>
                <c:pt idx="94">
                  <c:v>2.806</c:v>
                </c:pt>
                <c:pt idx="95">
                  <c:v>2.7</c:v>
                </c:pt>
                <c:pt idx="96">
                  <c:v>2.6399999999999997</c:v>
                </c:pt>
                <c:pt idx="97">
                  <c:v>2.6879999999999997</c:v>
                </c:pt>
                <c:pt idx="98">
                  <c:v>2.6419999999999995</c:v>
                </c:pt>
                <c:pt idx="99">
                  <c:v>2.6360000000000001</c:v>
                </c:pt>
                <c:pt idx="100">
                  <c:v>2.7</c:v>
                </c:pt>
                <c:pt idx="101">
                  <c:v>2.7060000000000004</c:v>
                </c:pt>
                <c:pt idx="102">
                  <c:v>2.7220000000000004</c:v>
                </c:pt>
                <c:pt idx="103">
                  <c:v>2.7279999999999998</c:v>
                </c:pt>
                <c:pt idx="104">
                  <c:v>2.7479999999999998</c:v>
                </c:pt>
                <c:pt idx="105">
                  <c:v>2.8300000000000005</c:v>
                </c:pt>
                <c:pt idx="106">
                  <c:v>2.8439999999999999</c:v>
                </c:pt>
                <c:pt idx="107">
                  <c:v>2.8200000000000003</c:v>
                </c:pt>
                <c:pt idx="108">
                  <c:v>2.8359999999999999</c:v>
                </c:pt>
                <c:pt idx="109">
                  <c:v>2.8419999999999996</c:v>
                </c:pt>
                <c:pt idx="110">
                  <c:v>2.8540000000000005</c:v>
                </c:pt>
                <c:pt idx="111">
                  <c:v>2.8319999999999999</c:v>
                </c:pt>
                <c:pt idx="112">
                  <c:v>2.69</c:v>
                </c:pt>
                <c:pt idx="113">
                  <c:v>2.79</c:v>
                </c:pt>
                <c:pt idx="114">
                  <c:v>2.7139999999999995</c:v>
                </c:pt>
                <c:pt idx="115">
                  <c:v>2.6659999999999995</c:v>
                </c:pt>
                <c:pt idx="116">
                  <c:v>2.702</c:v>
                </c:pt>
                <c:pt idx="117">
                  <c:v>2.6360000000000001</c:v>
                </c:pt>
                <c:pt idx="118">
                  <c:v>2.5900000000000003</c:v>
                </c:pt>
                <c:pt idx="119">
                  <c:v>2.6659999999999995</c:v>
                </c:pt>
                <c:pt idx="120">
                  <c:v>2.65</c:v>
                </c:pt>
                <c:pt idx="121">
                  <c:v>2.5880000000000001</c:v>
                </c:pt>
                <c:pt idx="122">
                  <c:v>2.46</c:v>
                </c:pt>
                <c:pt idx="123">
                  <c:v>2.4400000000000004</c:v>
                </c:pt>
                <c:pt idx="124">
                  <c:v>2.452</c:v>
                </c:pt>
                <c:pt idx="125">
                  <c:v>2.4140000000000001</c:v>
                </c:pt>
                <c:pt idx="126">
                  <c:v>2.4</c:v>
                </c:pt>
                <c:pt idx="127">
                  <c:v>2.4260000000000002</c:v>
                </c:pt>
                <c:pt idx="128">
                  <c:v>2.48</c:v>
                </c:pt>
                <c:pt idx="129">
                  <c:v>2.4219999999999997</c:v>
                </c:pt>
                <c:pt idx="130">
                  <c:v>2.3980000000000001</c:v>
                </c:pt>
                <c:pt idx="131">
                  <c:v>2.41</c:v>
                </c:pt>
                <c:pt idx="132">
                  <c:v>2.4339999999999997</c:v>
                </c:pt>
                <c:pt idx="133">
                  <c:v>2.4620000000000002</c:v>
                </c:pt>
                <c:pt idx="134">
                  <c:v>2.48</c:v>
                </c:pt>
                <c:pt idx="135">
                  <c:v>2.4980000000000002</c:v>
                </c:pt>
                <c:pt idx="136">
                  <c:v>2.4859999999999998</c:v>
                </c:pt>
                <c:pt idx="137">
                  <c:v>2.4119999999999999</c:v>
                </c:pt>
                <c:pt idx="138">
                  <c:v>2.4279999999999999</c:v>
                </c:pt>
                <c:pt idx="139">
                  <c:v>2.4479999999999995</c:v>
                </c:pt>
                <c:pt idx="140">
                  <c:v>2.4379999999999997</c:v>
                </c:pt>
                <c:pt idx="141">
                  <c:v>2.492</c:v>
                </c:pt>
                <c:pt idx="142">
                  <c:v>2.5439999999999996</c:v>
                </c:pt>
                <c:pt idx="143">
                  <c:v>2.5880000000000001</c:v>
                </c:pt>
                <c:pt idx="144">
                  <c:v>2.5620000000000003</c:v>
                </c:pt>
                <c:pt idx="145">
                  <c:v>2.5299999999999998</c:v>
                </c:pt>
                <c:pt idx="146">
                  <c:v>2.5499999999999998</c:v>
                </c:pt>
                <c:pt idx="147">
                  <c:v>2.504</c:v>
                </c:pt>
              </c:numCache>
            </c:numRef>
          </c:val>
          <c:smooth val="0"/>
          <c:extLst>
            <c:ext xmlns:c16="http://schemas.microsoft.com/office/drawing/2014/chart" uri="{C3380CC4-5D6E-409C-BE32-E72D297353CC}">
              <c16:uniqueId val="{00000000-111F-4DD5-A598-B8E34633B2BC}"/>
            </c:ext>
          </c:extLst>
        </c:ser>
        <c:dLbls>
          <c:showLegendKey val="0"/>
          <c:showVal val="0"/>
          <c:showCatName val="0"/>
          <c:showSerName val="0"/>
          <c:showPercent val="0"/>
          <c:showBubbleSize val="0"/>
        </c:dLbls>
        <c:smooth val="0"/>
        <c:axId val="631141392"/>
        <c:axId val="631144016"/>
      </c:lineChart>
      <c:dateAx>
        <c:axId val="631141392"/>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631144016"/>
        <c:crosses val="autoZero"/>
        <c:auto val="1"/>
        <c:lblOffset val="100"/>
        <c:baseTimeUnit val="days"/>
        <c:majorUnit val="30"/>
        <c:majorTimeUnit val="days"/>
      </c:dateAx>
      <c:valAx>
        <c:axId val="631144016"/>
        <c:scaling>
          <c:orientation val="minMax"/>
          <c:max val="3.1"/>
          <c:min val="2.2999999999999998"/>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3114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55004106125818E-2"/>
          <c:y val="3.3537035280228514E-2"/>
          <c:w val="0.91225097705470615"/>
          <c:h val="0.87533006039907668"/>
        </c:manualLayout>
      </c:layout>
      <c:lineChart>
        <c:grouping val="standard"/>
        <c:varyColors val="0"/>
        <c:ser>
          <c:idx val="0"/>
          <c:order val="0"/>
          <c:tx>
            <c:strRef>
              <c:f>'FRED Graph'!$E$11</c:f>
              <c:strCache>
                <c:ptCount val="1"/>
                <c:pt idx="0">
                  <c:v>Average Fixed Rate 30 Year Mortgage</c:v>
                </c:pt>
              </c:strCache>
            </c:strRef>
          </c:tx>
          <c:spPr>
            <a:ln w="63500" cap="rnd">
              <a:solidFill>
                <a:srgbClr val="4A66AC"/>
              </a:solidFill>
              <a:round/>
            </a:ln>
            <a:effectLst/>
          </c:spPr>
          <c:marker>
            <c:symbol val="none"/>
          </c:marker>
          <c:cat>
            <c:numRef>
              <c:f>'FRED Graph'!$D$117:$D$145</c:f>
              <c:numCache>
                <c:formatCode>mmm\ yy</c:formatCode>
                <c:ptCount val="29"/>
                <c:pt idx="0">
                  <c:v>44567</c:v>
                </c:pt>
                <c:pt idx="1">
                  <c:v>44574</c:v>
                </c:pt>
                <c:pt idx="2">
                  <c:v>44581</c:v>
                </c:pt>
                <c:pt idx="3">
                  <c:v>44588</c:v>
                </c:pt>
                <c:pt idx="4">
                  <c:v>44595</c:v>
                </c:pt>
                <c:pt idx="5">
                  <c:v>44602</c:v>
                </c:pt>
                <c:pt idx="6">
                  <c:v>44609</c:v>
                </c:pt>
                <c:pt idx="7">
                  <c:v>44616</c:v>
                </c:pt>
                <c:pt idx="8">
                  <c:v>44623</c:v>
                </c:pt>
                <c:pt idx="9">
                  <c:v>44630</c:v>
                </c:pt>
                <c:pt idx="10">
                  <c:v>44637</c:v>
                </c:pt>
                <c:pt idx="11">
                  <c:v>44644</c:v>
                </c:pt>
                <c:pt idx="12">
                  <c:v>44651</c:v>
                </c:pt>
                <c:pt idx="13">
                  <c:v>44658</c:v>
                </c:pt>
                <c:pt idx="14">
                  <c:v>44665</c:v>
                </c:pt>
                <c:pt idx="15">
                  <c:v>44672</c:v>
                </c:pt>
                <c:pt idx="16">
                  <c:v>44679</c:v>
                </c:pt>
                <c:pt idx="17">
                  <c:v>44686</c:v>
                </c:pt>
                <c:pt idx="18">
                  <c:v>44693</c:v>
                </c:pt>
                <c:pt idx="19">
                  <c:v>44700</c:v>
                </c:pt>
                <c:pt idx="20">
                  <c:v>44707</c:v>
                </c:pt>
                <c:pt idx="21">
                  <c:v>44714</c:v>
                </c:pt>
                <c:pt idx="22">
                  <c:v>44721</c:v>
                </c:pt>
                <c:pt idx="23">
                  <c:v>44728</c:v>
                </c:pt>
                <c:pt idx="24">
                  <c:v>44735</c:v>
                </c:pt>
                <c:pt idx="25">
                  <c:v>44742</c:v>
                </c:pt>
                <c:pt idx="26">
                  <c:v>44749</c:v>
                </c:pt>
                <c:pt idx="27">
                  <c:v>44756</c:v>
                </c:pt>
                <c:pt idx="28">
                  <c:v>44763</c:v>
                </c:pt>
              </c:numCache>
            </c:numRef>
          </c:cat>
          <c:val>
            <c:numRef>
              <c:f>'FRED Graph'!$E$117:$E$145</c:f>
              <c:numCache>
                <c:formatCode>0.0%</c:formatCode>
                <c:ptCount val="29"/>
                <c:pt idx="0">
                  <c:v>3.2199999999999999E-2</c:v>
                </c:pt>
                <c:pt idx="1">
                  <c:v>3.4500000000000003E-2</c:v>
                </c:pt>
                <c:pt idx="2">
                  <c:v>3.56E-2</c:v>
                </c:pt>
                <c:pt idx="3">
                  <c:v>3.5499999999999997E-2</c:v>
                </c:pt>
                <c:pt idx="4">
                  <c:v>3.5499999999999997E-2</c:v>
                </c:pt>
                <c:pt idx="5">
                  <c:v>3.6900000000000002E-2</c:v>
                </c:pt>
                <c:pt idx="6">
                  <c:v>3.9199999999999999E-2</c:v>
                </c:pt>
                <c:pt idx="7">
                  <c:v>3.8900000000000004E-2</c:v>
                </c:pt>
                <c:pt idx="8">
                  <c:v>3.7599999999999995E-2</c:v>
                </c:pt>
                <c:pt idx="9">
                  <c:v>3.85E-2</c:v>
                </c:pt>
                <c:pt idx="10">
                  <c:v>4.1599999999999998E-2</c:v>
                </c:pt>
                <c:pt idx="11">
                  <c:v>4.4199999999999996E-2</c:v>
                </c:pt>
                <c:pt idx="12">
                  <c:v>4.6699999999999998E-2</c:v>
                </c:pt>
                <c:pt idx="13">
                  <c:v>4.7199999999999999E-2</c:v>
                </c:pt>
                <c:pt idx="14">
                  <c:v>0.05</c:v>
                </c:pt>
                <c:pt idx="15">
                  <c:v>5.1100000000000007E-2</c:v>
                </c:pt>
                <c:pt idx="16">
                  <c:v>5.0999999999999997E-2</c:v>
                </c:pt>
                <c:pt idx="17">
                  <c:v>5.2699999999999997E-2</c:v>
                </c:pt>
                <c:pt idx="18">
                  <c:v>5.2999999999999999E-2</c:v>
                </c:pt>
                <c:pt idx="19">
                  <c:v>5.2499999999999998E-2</c:v>
                </c:pt>
                <c:pt idx="20">
                  <c:v>5.0999999999999997E-2</c:v>
                </c:pt>
                <c:pt idx="21">
                  <c:v>5.0900000000000001E-2</c:v>
                </c:pt>
                <c:pt idx="22">
                  <c:v>5.2300000000000006E-2</c:v>
                </c:pt>
                <c:pt idx="23">
                  <c:v>5.7800000000000004E-2</c:v>
                </c:pt>
                <c:pt idx="24">
                  <c:v>5.8099999999999999E-2</c:v>
                </c:pt>
                <c:pt idx="25">
                  <c:v>5.7000000000000002E-2</c:v>
                </c:pt>
                <c:pt idx="26">
                  <c:v>5.2999999999999999E-2</c:v>
                </c:pt>
                <c:pt idx="27">
                  <c:v>5.5099999999999996E-2</c:v>
                </c:pt>
                <c:pt idx="28">
                  <c:v>5.5399999999999998E-2</c:v>
                </c:pt>
              </c:numCache>
            </c:numRef>
          </c:val>
          <c:smooth val="0"/>
          <c:extLst>
            <c:ext xmlns:c16="http://schemas.microsoft.com/office/drawing/2014/chart" uri="{C3380CC4-5D6E-409C-BE32-E72D297353CC}">
              <c16:uniqueId val="{00000000-B999-4C86-919A-06C315AB4430}"/>
            </c:ext>
          </c:extLst>
        </c:ser>
        <c:dLbls>
          <c:showLegendKey val="0"/>
          <c:showVal val="0"/>
          <c:showCatName val="0"/>
          <c:showSerName val="0"/>
          <c:showPercent val="0"/>
          <c:showBubbleSize val="0"/>
        </c:dLbls>
        <c:smooth val="0"/>
        <c:axId val="106302576"/>
        <c:axId val="1"/>
      </c:lineChart>
      <c:dateAx>
        <c:axId val="106302576"/>
        <c:scaling>
          <c:orientation val="minMax"/>
        </c:scaling>
        <c:delete val="0"/>
        <c:axPos val="b"/>
        <c:numFmt formatCode="mmm\ yy" sourceLinked="0"/>
        <c:majorTickMark val="out"/>
        <c:minorTickMark val="none"/>
        <c:tickLblPos val="low"/>
        <c:spPr>
          <a:noFill/>
          <a:ln w="9525" cap="flat" cmpd="sng" algn="ctr">
            <a:solidFill>
              <a:schemeClr val="tx1">
                <a:lumMod val="15000"/>
                <a:lumOff val="85000"/>
              </a:schemeClr>
            </a:solidFill>
            <a:round/>
          </a:ln>
          <a:effectLst/>
        </c:spPr>
        <c:txPr>
          <a:bodyPr rot="0" vert="horz"/>
          <a:lstStyle/>
          <a:p>
            <a:pPr>
              <a:defRPr sz="1195" b="1" i="0" u="none" strike="noStrike" baseline="0">
                <a:solidFill>
                  <a:schemeClr val="tx1"/>
                </a:solidFill>
                <a:latin typeface="Calibri"/>
                <a:ea typeface="Calibri"/>
                <a:cs typeface="Calibri"/>
              </a:defRPr>
            </a:pPr>
            <a:endParaRPr lang="en-US"/>
          </a:p>
        </c:txPr>
        <c:crossAx val="1"/>
        <c:crosses val="autoZero"/>
        <c:auto val="1"/>
        <c:lblOffset val="100"/>
        <c:baseTimeUnit val="days"/>
        <c:majorUnit val="30"/>
        <c:majorTimeUnit val="days"/>
        <c:minorUnit val="1"/>
        <c:minorTimeUnit val="days"/>
      </c:dateAx>
      <c:valAx>
        <c:axId val="1"/>
        <c:scaling>
          <c:orientation val="minMax"/>
          <c:max val="6.0000000000000012E-2"/>
          <c:min val="3.0000000000000006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1195" b="1" i="0" u="none" strike="noStrike" baseline="0">
                <a:solidFill>
                  <a:schemeClr val="tx1"/>
                </a:solidFill>
                <a:latin typeface="Calibri"/>
                <a:ea typeface="Calibri"/>
                <a:cs typeface="Calibri"/>
              </a:defRPr>
            </a:pPr>
            <a:endParaRPr lang="en-US"/>
          </a:p>
        </c:txPr>
        <c:crossAx val="106302576"/>
        <c:crosses val="autoZero"/>
        <c:crossBetween val="midCat"/>
      </c:valAx>
      <c:spPr>
        <a:noFill/>
        <a:ln w="25400">
          <a:noFill/>
        </a:ln>
      </c:spPr>
    </c:plotArea>
    <c:legend>
      <c:legendPos val="r"/>
      <c:legendEntry>
        <c:idx val="0"/>
        <c:txPr>
          <a:bodyPr/>
          <a:lstStyle/>
          <a:p>
            <a:pPr>
              <a:defRPr sz="1800" b="1" u="sng">
                <a:solidFill>
                  <a:schemeClr val="tx1"/>
                </a:solidFill>
              </a:defRPr>
            </a:pPr>
            <a:endParaRPr lang="en-US"/>
          </a:p>
        </c:txPr>
      </c:legendEntry>
      <c:layout>
        <c:manualLayout>
          <c:xMode val="edge"/>
          <c:yMode val="edge"/>
          <c:x val="0.33612921064051926"/>
          <c:y val="3.5959015414237898E-2"/>
          <c:w val="0.32821820277380276"/>
          <c:h val="0.13697374801041434"/>
        </c:manualLayout>
      </c:layout>
      <c:overlay val="0"/>
      <c:txPr>
        <a:bodyPr/>
        <a:lstStyle/>
        <a:p>
          <a:pPr>
            <a:defRPr sz="1400" b="1" u="sng">
              <a:solidFill>
                <a:schemeClr val="tx1"/>
              </a:solidFill>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0.46522</cdr:x>
      <cdr:y>0.20063</cdr:y>
    </cdr:from>
    <cdr:to>
      <cdr:x>0.46522</cdr:x>
      <cdr:y>0.40223</cdr:y>
    </cdr:to>
    <cdr:cxnSp macro="">
      <cdr:nvCxnSpPr>
        <cdr:cNvPr id="2" name="Straight Connector 1">
          <a:extLst xmlns:a="http://schemas.openxmlformats.org/drawingml/2006/main">
            <a:ext uri="{FF2B5EF4-FFF2-40B4-BE49-F238E27FC236}">
              <a16:creationId xmlns:a16="http://schemas.microsoft.com/office/drawing/2014/main" id="{6B16A9A8-48BB-4003-9313-6B95E758B4BB}"/>
            </a:ext>
          </a:extLst>
        </cdr:cNvPr>
        <cdr:cNvCxnSpPr/>
      </cdr:nvCxnSpPr>
      <cdr:spPr>
        <a:xfrm xmlns:a="http://schemas.openxmlformats.org/drawingml/2006/main">
          <a:off x="5672019" y="910055"/>
          <a:ext cx="0" cy="9144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0.75215</cdr:x>
      <cdr:y>0.19923</cdr:y>
    </cdr:from>
    <cdr:to>
      <cdr:x>0.75215</cdr:x>
      <cdr:y>0.40083</cdr:y>
    </cdr:to>
    <cdr:cxnSp macro="">
      <cdr:nvCxnSpPr>
        <cdr:cNvPr id="4" name="Straight Connector 3">
          <a:extLst xmlns:a="http://schemas.openxmlformats.org/drawingml/2006/main">
            <a:ext uri="{FF2B5EF4-FFF2-40B4-BE49-F238E27FC236}">
              <a16:creationId xmlns:a16="http://schemas.microsoft.com/office/drawing/2014/main" id="{6B3E9FE1-A27D-4354-83E8-D3692664BF67}"/>
            </a:ext>
          </a:extLst>
        </cdr:cNvPr>
        <cdr:cNvCxnSpPr/>
      </cdr:nvCxnSpPr>
      <cdr:spPr>
        <a:xfrm xmlns:a="http://schemas.openxmlformats.org/drawingml/2006/main">
          <a:off x="9170213" y="903706"/>
          <a:ext cx="0" cy="9144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0.4651</cdr:x>
      <cdr:y>0.19997</cdr:y>
    </cdr:from>
    <cdr:to>
      <cdr:x>0.53785</cdr:x>
      <cdr:y>0.19997</cdr:y>
    </cdr:to>
    <cdr:cxnSp macro="">
      <cdr:nvCxnSpPr>
        <cdr:cNvPr id="5" name="Straight Connector 4">
          <a:extLst xmlns:a="http://schemas.openxmlformats.org/drawingml/2006/main">
            <a:ext uri="{FF2B5EF4-FFF2-40B4-BE49-F238E27FC236}">
              <a16:creationId xmlns:a16="http://schemas.microsoft.com/office/drawing/2014/main" id="{B78A3401-9EE1-4FB9-92FE-9AF141E97832}"/>
            </a:ext>
          </a:extLst>
        </cdr:cNvPr>
        <cdr:cNvCxnSpPr>
          <a:cxnSpLocks xmlns:a="http://schemas.openxmlformats.org/drawingml/2006/main"/>
        </cdr:cNvCxnSpPr>
      </cdr:nvCxnSpPr>
      <cdr:spPr>
        <a:xfrm xmlns:a="http://schemas.openxmlformats.org/drawingml/2006/main">
          <a:off x="5670549" y="907045"/>
          <a:ext cx="886968"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0.56531</cdr:x>
      <cdr:y>0.10154</cdr:y>
    </cdr:from>
    <cdr:to>
      <cdr:x>0.65812</cdr:x>
      <cdr:y>0.24403</cdr:y>
    </cdr:to>
    <cdr:sp macro="" textlink="">
      <cdr:nvSpPr>
        <cdr:cNvPr id="7" name="TextBox 5">
          <a:extLst xmlns:a="http://schemas.openxmlformats.org/drawingml/2006/main">
            <a:ext uri="{FF2B5EF4-FFF2-40B4-BE49-F238E27FC236}">
              <a16:creationId xmlns:a16="http://schemas.microsoft.com/office/drawing/2014/main" id="{7437CF32-ABF4-405C-A820-016285F2A90F}"/>
            </a:ext>
          </a:extLst>
        </cdr:cNvPr>
        <cdr:cNvSpPr txBox="1"/>
      </cdr:nvSpPr>
      <cdr:spPr>
        <a:xfrm xmlns:a="http://schemas.openxmlformats.org/drawingml/2006/main">
          <a:off x="6892245" y="460585"/>
          <a:ext cx="1131539" cy="6463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800" i="1" u="sng" dirty="0"/>
            <a:t>Quarterly Forecast</a:t>
          </a:r>
        </a:p>
      </cdr:txBody>
    </cdr:sp>
  </cdr:relSizeAnchor>
  <cdr:relSizeAnchor xmlns:cdr="http://schemas.openxmlformats.org/drawingml/2006/chartDrawing">
    <cdr:from>
      <cdr:x>0.86115</cdr:x>
      <cdr:y>0.10154</cdr:y>
    </cdr:from>
    <cdr:to>
      <cdr:x>0.95396</cdr:x>
      <cdr:y>0.24403</cdr:y>
    </cdr:to>
    <cdr:sp macro="" textlink="">
      <cdr:nvSpPr>
        <cdr:cNvPr id="10" name="TextBox 5">
          <a:extLst xmlns:a="http://schemas.openxmlformats.org/drawingml/2006/main">
            <a:ext uri="{FF2B5EF4-FFF2-40B4-BE49-F238E27FC236}">
              <a16:creationId xmlns:a16="http://schemas.microsoft.com/office/drawing/2014/main" id="{B98F95A0-E886-461E-B94F-E4A840AAA99A}"/>
            </a:ext>
          </a:extLst>
        </cdr:cNvPr>
        <cdr:cNvSpPr txBox="1"/>
      </cdr:nvSpPr>
      <cdr:spPr>
        <a:xfrm xmlns:a="http://schemas.openxmlformats.org/drawingml/2006/main">
          <a:off x="10499120" y="460585"/>
          <a:ext cx="1131540" cy="6463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u="sng" dirty="0">
              <a:latin typeface="Arial" panose="020B0604020202020204" pitchFamily="34" charset="0"/>
              <a:cs typeface="Arial" panose="020B0604020202020204" pitchFamily="34" charset="0"/>
            </a:rPr>
            <a:t>Annual</a:t>
          </a:r>
          <a:r>
            <a:rPr lang="en-US" sz="1800" i="1" u="sng" dirty="0"/>
            <a:t> </a:t>
          </a:r>
          <a:r>
            <a:rPr lang="en-US" sz="1800" i="1" u="sng" dirty="0">
              <a:latin typeface="Arial" panose="020B0604020202020204" pitchFamily="34" charset="0"/>
              <a:cs typeface="Arial" panose="020B0604020202020204" pitchFamily="34" charset="0"/>
            </a:rPr>
            <a:t>Forecast</a:t>
          </a:r>
        </a:p>
      </cdr:txBody>
    </cdr:sp>
  </cdr:relSizeAnchor>
  <cdr:relSizeAnchor xmlns:cdr="http://schemas.openxmlformats.org/drawingml/2006/chartDrawing">
    <cdr:from>
      <cdr:x>0.67866</cdr:x>
      <cdr:y>0.19922</cdr:y>
    </cdr:from>
    <cdr:to>
      <cdr:x>0.75156</cdr:x>
      <cdr:y>0.19922</cdr:y>
    </cdr:to>
    <cdr:cxnSp macro="">
      <cdr:nvCxnSpPr>
        <cdr:cNvPr id="17" name="Straight Connector 16">
          <a:extLst xmlns:a="http://schemas.openxmlformats.org/drawingml/2006/main">
            <a:ext uri="{FF2B5EF4-FFF2-40B4-BE49-F238E27FC236}">
              <a16:creationId xmlns:a16="http://schemas.microsoft.com/office/drawing/2014/main" id="{1D2B1AFC-C750-404C-B9FD-A306CD8FD201}"/>
            </a:ext>
          </a:extLst>
        </cdr:cNvPr>
        <cdr:cNvCxnSpPr>
          <a:cxnSpLocks xmlns:a="http://schemas.openxmlformats.org/drawingml/2006/main"/>
        </cdr:cNvCxnSpPr>
      </cdr:nvCxnSpPr>
      <cdr:spPr>
        <a:xfrm xmlns:a="http://schemas.openxmlformats.org/drawingml/2006/main">
          <a:off x="8274205" y="903643"/>
          <a:ext cx="888815"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0.03934</cdr:x>
      <cdr:y>0.71733</cdr:y>
    </cdr:from>
    <cdr:to>
      <cdr:x>0.98876</cdr:x>
      <cdr:y>0.71733</cdr:y>
    </cdr:to>
    <cdr:cxnSp macro="">
      <cdr:nvCxnSpPr>
        <cdr:cNvPr id="3" name="Straight Connector 2">
          <a:extLst xmlns:a="http://schemas.openxmlformats.org/drawingml/2006/main">
            <a:ext uri="{FF2B5EF4-FFF2-40B4-BE49-F238E27FC236}">
              <a16:creationId xmlns:a16="http://schemas.microsoft.com/office/drawing/2014/main" id="{3E9C5EA5-FDD8-448C-8B36-FF9896F17074}"/>
            </a:ext>
          </a:extLst>
        </cdr:cNvPr>
        <cdr:cNvCxnSpPr/>
      </cdr:nvCxnSpPr>
      <cdr:spPr>
        <a:xfrm xmlns:a="http://schemas.openxmlformats.org/drawingml/2006/main">
          <a:off x="479673" y="3249118"/>
          <a:ext cx="11575327" cy="0"/>
        </a:xfrm>
        <a:prstGeom xmlns:a="http://schemas.openxmlformats.org/drawingml/2006/main" prst="line">
          <a:avLst/>
        </a:prstGeom>
        <a:ln xmlns:a="http://schemas.openxmlformats.org/drawingml/2006/main" w="57150">
          <a:solidFill>
            <a:sysClr val="windowText" lastClr="00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0.86524</cdr:x>
      <cdr:y>0.12185</cdr:y>
    </cdr:from>
    <cdr:to>
      <cdr:x>0.90351</cdr:x>
      <cdr:y>0.41235</cdr:y>
    </cdr:to>
    <cdr:cxnSp macro="">
      <cdr:nvCxnSpPr>
        <cdr:cNvPr id="2" name="Straight Arrow Connector 1">
          <a:extLst xmlns:a="http://schemas.openxmlformats.org/drawingml/2006/main">
            <a:ext uri="{FF2B5EF4-FFF2-40B4-BE49-F238E27FC236}">
              <a16:creationId xmlns:a16="http://schemas.microsoft.com/office/drawing/2014/main" id="{CAA9BCF9-B1AD-468C-A112-D0ED48C9580E}"/>
            </a:ext>
          </a:extLst>
        </cdr:cNvPr>
        <cdr:cNvCxnSpPr/>
      </cdr:nvCxnSpPr>
      <cdr:spPr>
        <a:xfrm xmlns:a="http://schemas.openxmlformats.org/drawingml/2006/main" flipV="1">
          <a:off x="10549054" y="550298"/>
          <a:ext cx="466559" cy="1311956"/>
        </a:xfrm>
        <a:prstGeom xmlns:a="http://schemas.openxmlformats.org/drawingml/2006/main" prst="straightConnector1">
          <a:avLst/>
        </a:prstGeom>
        <a:ln xmlns:a="http://schemas.openxmlformats.org/drawingml/2006/main" w="1905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0.05584</cdr:x>
      <cdr:y>0.75986</cdr:y>
    </cdr:from>
    <cdr:to>
      <cdr:x>1</cdr:x>
      <cdr:y>0.75986</cdr:y>
    </cdr:to>
    <cdr:cxnSp macro="">
      <cdr:nvCxnSpPr>
        <cdr:cNvPr id="2" name="Straight Connector 1">
          <a:extLst xmlns:a="http://schemas.openxmlformats.org/drawingml/2006/main">
            <a:ext uri="{FF2B5EF4-FFF2-40B4-BE49-F238E27FC236}">
              <a16:creationId xmlns:a16="http://schemas.microsoft.com/office/drawing/2014/main" id="{76806464-756C-455D-AA95-DADF3CB50DD5}"/>
            </a:ext>
          </a:extLst>
        </cdr:cNvPr>
        <cdr:cNvCxnSpPr/>
      </cdr:nvCxnSpPr>
      <cdr:spPr>
        <a:xfrm xmlns:a="http://schemas.openxmlformats.org/drawingml/2006/main">
          <a:off x="680801" y="3474089"/>
          <a:ext cx="11511199" cy="0"/>
        </a:xfrm>
        <a:prstGeom xmlns:a="http://schemas.openxmlformats.org/drawingml/2006/main" prst="line">
          <a:avLst/>
        </a:prstGeom>
        <a:ln xmlns:a="http://schemas.openxmlformats.org/drawingml/2006/main" w="635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1290AA3E-57DA-6545-B68F-66C74CDB144A}" type="datetimeFigureOut">
              <a:rPr lang="en-US" smtClean="0"/>
              <a:t>8/9/2022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9DBA800B-8A4E-5046-AB05-69ECC3D2A7B8}" type="slidenum">
              <a:rPr lang="en-US" smtClean="0"/>
              <a:t>‹#›</a:t>
            </a:fld>
            <a:endParaRPr lang="en-US"/>
          </a:p>
        </p:txBody>
      </p:sp>
    </p:spTree>
    <p:extLst>
      <p:ext uri="{BB962C8B-B14F-4D97-AF65-F5344CB8AC3E}">
        <p14:creationId xmlns:p14="http://schemas.microsoft.com/office/powerpoint/2010/main" val="252738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sz="1400" b="1" u="sng" dirty="0"/>
              <a:t>Economic overview – August 2022</a:t>
            </a:r>
            <a:r>
              <a:rPr lang="en-US" sz="1400" dirty="0"/>
              <a:t>:   </a:t>
            </a:r>
          </a:p>
          <a:p>
            <a:pPr marL="291616" indent="-291616" defTabSz="933172">
              <a:buClr>
                <a:schemeClr val="dk1"/>
              </a:buClr>
              <a:buSzPts val="1100"/>
              <a:buFont typeface="Arial" panose="020B0604020202020204" pitchFamily="34" charset="0"/>
              <a:buChar char="•"/>
              <a:defRPr/>
            </a:pPr>
            <a:r>
              <a:rPr lang="en-US" sz="1400" dirty="0"/>
              <a:t>The economy </a:t>
            </a:r>
            <a:r>
              <a:rPr lang="en-US" sz="1400" b="1" i="1" u="sng" dirty="0"/>
              <a:t>contracted </a:t>
            </a:r>
            <a:r>
              <a:rPr lang="en-US" sz="1400" b="0" i="0" u="none" dirty="0"/>
              <a:t>-0.9</a:t>
            </a:r>
            <a:r>
              <a:rPr lang="en-US" sz="1400" b="0" i="0" dirty="0"/>
              <a:t>% in Q2</a:t>
            </a:r>
            <a:r>
              <a:rPr lang="en-US" sz="1400" b="1" i="1" dirty="0"/>
              <a:t>.</a:t>
            </a:r>
          </a:p>
          <a:p>
            <a:pPr marL="291616" indent="-291616" defTabSz="933172">
              <a:buClr>
                <a:schemeClr val="dk1"/>
              </a:buClr>
              <a:buSzPts val="1100"/>
              <a:buFont typeface="Arial" panose="020B0604020202020204" pitchFamily="34" charset="0"/>
              <a:buChar char="•"/>
              <a:defRPr/>
            </a:pPr>
            <a:r>
              <a:rPr lang="en-US" sz="1400" b="0" i="0" u="none" dirty="0"/>
              <a:t>This could mean we had a recession because Q1 growth was -1.6%. </a:t>
            </a:r>
            <a:endParaRPr lang="en-US" sz="1400" b="1" i="1" dirty="0"/>
          </a:p>
          <a:p>
            <a:pPr marL="291616" indent="-291616" defTabSz="933172">
              <a:buClr>
                <a:schemeClr val="dk1"/>
              </a:buClr>
              <a:buSzPts val="1100"/>
              <a:buFont typeface="Arial" panose="020B0604020202020204" pitchFamily="34" charset="0"/>
              <a:buChar char="•"/>
              <a:defRPr/>
            </a:pPr>
            <a:r>
              <a:rPr lang="en-US" sz="1400" b="0" i="0" u="none" dirty="0"/>
              <a:t>Inflation is </a:t>
            </a:r>
            <a:r>
              <a:rPr lang="en-US" sz="3500" b="0" i="0" u="none" dirty="0"/>
              <a:t>8.5%, </a:t>
            </a:r>
            <a:r>
              <a:rPr lang="en-US" sz="1400" b="0" i="0" u="none" dirty="0"/>
              <a:t>which far surpasses strong 5.2% wage growth; gas prices are $4.04/gallon (8/8/22). </a:t>
            </a:r>
          </a:p>
          <a:p>
            <a:pPr marL="291616" indent="-291616">
              <a:buClr>
                <a:schemeClr val="dk1"/>
              </a:buClr>
              <a:buSzPts val="1100"/>
              <a:buFont typeface="Arial" panose="020B0604020202020204" pitchFamily="34" charset="0"/>
              <a:buChar char="•"/>
            </a:pPr>
            <a:r>
              <a:rPr lang="en-US" sz="1400" b="0" i="0" u="none" dirty="0">
                <a:highlight>
                  <a:srgbClr val="FFFF00"/>
                </a:highlight>
              </a:rPr>
              <a:t>We added a whopping 528,000 jobs in June. </a:t>
            </a:r>
          </a:p>
          <a:p>
            <a:pPr marL="291616" indent="-291616">
              <a:buClr>
                <a:schemeClr val="dk1"/>
              </a:buClr>
              <a:buSzPts val="1100"/>
              <a:buFont typeface="Arial" panose="020B0604020202020204" pitchFamily="34" charset="0"/>
              <a:buChar char="•"/>
            </a:pPr>
            <a:r>
              <a:rPr lang="en-US" sz="1400" b="0" i="0" u="none" dirty="0">
                <a:highlight>
                  <a:srgbClr val="FFFF00"/>
                </a:highlight>
              </a:rPr>
              <a:t>If we had the same participation rate we had pre-pandemic, there would be more than 3.4 million more workers in the labor force.</a:t>
            </a:r>
          </a:p>
          <a:p>
            <a:pPr marL="291616" indent="-291616">
              <a:buClr>
                <a:schemeClr val="dk1"/>
              </a:buClr>
              <a:buSzPts val="1100"/>
              <a:buFont typeface="Arial" panose="020B0604020202020204" pitchFamily="34" charset="0"/>
              <a:buChar char="•"/>
            </a:pPr>
            <a:r>
              <a:rPr lang="en-US" sz="1400" b="0" dirty="0">
                <a:highlight>
                  <a:srgbClr val="FFFF00"/>
                </a:highlight>
              </a:rPr>
              <a:t>There were 11.3 million job openings as of the end of May. </a:t>
            </a:r>
            <a:endParaRPr lang="en-US" sz="1400" dirty="0"/>
          </a:p>
          <a:p>
            <a:pPr marL="291616" indent="-291616">
              <a:buClr>
                <a:schemeClr val="dk1"/>
              </a:buClr>
              <a:buSzPts val="1100"/>
              <a:buFont typeface="Arial" panose="020B0604020202020204" pitchFamily="34" charset="0"/>
              <a:buChar char="•"/>
            </a:pPr>
            <a:endParaRPr lang="en-US" sz="1400" dirty="0"/>
          </a:p>
          <a:p>
            <a:pPr marL="291616" indent="-291616">
              <a:buClr>
                <a:schemeClr val="dk1"/>
              </a:buClr>
              <a:buSzPts val="110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9DBA800B-8A4E-5046-AB05-69ECC3D2A7B8}" type="slidenum">
              <a:rPr lang="en-US" smtClean="0"/>
              <a:t>1</a:t>
            </a:fld>
            <a:endParaRPr lang="en-US"/>
          </a:p>
        </p:txBody>
      </p:sp>
    </p:spTree>
    <p:extLst>
      <p:ext uri="{BB962C8B-B14F-4D97-AF65-F5344CB8AC3E}">
        <p14:creationId xmlns:p14="http://schemas.microsoft.com/office/powerpoint/2010/main" val="81790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10</a:t>
            </a:fld>
            <a:endParaRPr lang="en-US"/>
          </a:p>
        </p:txBody>
      </p:sp>
    </p:spTree>
    <p:extLst>
      <p:ext uri="{BB962C8B-B14F-4D97-AF65-F5344CB8AC3E}">
        <p14:creationId xmlns:p14="http://schemas.microsoft.com/office/powerpoint/2010/main" val="90158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dirty="0"/>
              <a:t>Inflation expectations are an important factor effecting actual inflation.</a:t>
            </a:r>
          </a:p>
          <a:p>
            <a:pPr marL="174970" indent="-174970">
              <a:buFont typeface="Arial" panose="020B0604020202020204" pitchFamily="34" charset="0"/>
              <a:buChar char="•"/>
            </a:pPr>
            <a:r>
              <a:rPr lang="en-US" dirty="0"/>
              <a:t>When consumers and businesses expect inflation to rise, they can act in ways that cause higher inflation.</a:t>
            </a:r>
          </a:p>
          <a:p>
            <a:pPr marL="174970" indent="-174970">
              <a:buFont typeface="Arial" panose="020B0604020202020204" pitchFamily="34" charset="0"/>
              <a:buChar char="•"/>
            </a:pPr>
            <a:r>
              <a:rPr lang="en-US" dirty="0"/>
              <a:t>The opposite holds too: If they anticipate lower inflation, they can act in ways to bring it down. </a:t>
            </a:r>
          </a:p>
          <a:p>
            <a:pPr marL="174970" indent="-174970">
              <a:buFont typeface="Arial" panose="020B0604020202020204" pitchFamily="34" charset="0"/>
              <a:buChar char="•"/>
            </a:pPr>
            <a:r>
              <a:rPr lang="en-US" dirty="0"/>
              <a:t>Expectations rose sharply earlier this year, then eased in May and remain low.</a:t>
            </a:r>
          </a:p>
          <a:p>
            <a:pPr marL="174970" indent="-174970">
              <a:buFont typeface="Arial" panose="020B0604020202020204" pitchFamily="34" charset="0"/>
              <a:buChar char="•"/>
            </a:pPr>
            <a:r>
              <a:rPr lang="en-US" dirty="0"/>
              <a:t>Expectations are still “anchored,” meaning consumers, businesses, and financial markets don’t anticipate inflation spiraling higher. That’s good news. </a:t>
            </a:r>
          </a:p>
        </p:txBody>
      </p:sp>
      <p:sp>
        <p:nvSpPr>
          <p:cNvPr id="4" name="Slide Number Placeholder 3"/>
          <p:cNvSpPr>
            <a:spLocks noGrp="1"/>
          </p:cNvSpPr>
          <p:nvPr>
            <p:ph type="sldNum" sz="quarter" idx="5"/>
          </p:nvPr>
        </p:nvSpPr>
        <p:spPr/>
        <p:txBody>
          <a:bodyPr/>
          <a:lstStyle/>
          <a:p>
            <a:fld id="{9DBA800B-8A4E-5046-AB05-69ECC3D2A7B8}" type="slidenum">
              <a:rPr lang="en-US" smtClean="0"/>
              <a:t>11</a:t>
            </a:fld>
            <a:endParaRPr lang="en-US"/>
          </a:p>
        </p:txBody>
      </p:sp>
    </p:spTree>
    <p:extLst>
      <p:ext uri="{BB962C8B-B14F-4D97-AF65-F5344CB8AC3E}">
        <p14:creationId xmlns:p14="http://schemas.microsoft.com/office/powerpoint/2010/main" val="997591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A800B-8A4E-5046-AB05-69ECC3D2A7B8}" type="slidenum">
              <a:rPr lang="en-US" smtClean="0"/>
              <a:t>12</a:t>
            </a:fld>
            <a:endParaRPr lang="en-US"/>
          </a:p>
        </p:txBody>
      </p:sp>
    </p:spTree>
    <p:extLst>
      <p:ext uri="{BB962C8B-B14F-4D97-AF65-F5344CB8AC3E}">
        <p14:creationId xmlns:p14="http://schemas.microsoft.com/office/powerpoint/2010/main" val="126133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dirty="0"/>
              <a:t>As the Fed raises it the rate it controls, the Fed Funds rate, interest rates for consumers and businesses will rise.</a:t>
            </a:r>
          </a:p>
          <a:p>
            <a:pPr marL="174970" indent="-174970">
              <a:buFont typeface="Arial" panose="020B0604020202020204" pitchFamily="34" charset="0"/>
              <a:buChar char="•"/>
            </a:pPr>
            <a:r>
              <a:rPr lang="en-US" dirty="0"/>
              <a:t>The rate on an average 30-year fixed mortgage has risen sharply this year. </a:t>
            </a:r>
          </a:p>
          <a:p>
            <a:pPr marL="174970" indent="-174970">
              <a:buFont typeface="Arial" panose="020B0604020202020204" pitchFamily="34" charset="0"/>
              <a:buChar char="•"/>
            </a:pPr>
            <a:r>
              <a:rPr lang="en-US" dirty="0"/>
              <a:t>This will cause home prices to stop rising as much as they have been. </a:t>
            </a:r>
          </a:p>
          <a:p>
            <a:pPr marL="174970" indent="-174970">
              <a:buFont typeface="Arial" panose="020B0604020202020204" pitchFamily="34" charset="0"/>
              <a:buChar char="•"/>
            </a:pPr>
            <a:r>
              <a:rPr lang="en-US" dirty="0"/>
              <a:t>A similar effect will occur with other items that consumers typically use credit to buy. A partial list: using credit card less for everyday expenses; </a:t>
            </a:r>
            <a:r>
              <a:rPr lang="en-US" sz="1800" dirty="0">
                <a:solidFill>
                  <a:srgbClr val="202124"/>
                </a:solidFill>
                <a:effectLst/>
                <a:latin typeface="Calibri" panose="020F0502020204030204" pitchFamily="34" charset="0"/>
                <a:ea typeface="Calibri" panose="020F0502020204030204" pitchFamily="34" charset="0"/>
              </a:rPr>
              <a:t>home repairs; home remodeling; cars; car repairs; expensive electronics like computers and televisions; appliances like refrigerators, dishwashers, washing machines and dryers; furniture and other home furnishings; recreational vehicles, boats; trailers; vacations; and education; and fewer personal loans for other expenses they need cash for.</a:t>
            </a:r>
          </a:p>
          <a:p>
            <a:pPr marL="174970" indent="-174970">
              <a:buFont typeface="Arial" panose="020B0604020202020204" pitchFamily="34" charset="0"/>
              <a:buChar char="•"/>
            </a:pPr>
            <a:r>
              <a:rPr lang="en-US" sz="1800" dirty="0">
                <a:solidFill>
                  <a:srgbClr val="202124"/>
                </a:solidFill>
                <a:effectLst/>
                <a:latin typeface="Calibri" panose="020F0502020204030204" pitchFamily="34" charset="0"/>
              </a:rPr>
              <a:t>This will bring demand down and with it prices. </a:t>
            </a: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13</a:t>
            </a:fld>
            <a:endParaRPr lang="en-US"/>
          </a:p>
        </p:txBody>
      </p:sp>
    </p:spTree>
    <p:extLst>
      <p:ext uri="{BB962C8B-B14F-4D97-AF65-F5344CB8AC3E}">
        <p14:creationId xmlns:p14="http://schemas.microsoft.com/office/powerpoint/2010/main" val="255194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dirty="0"/>
              <a:t>Business investment is a large part of the economy. </a:t>
            </a:r>
          </a:p>
          <a:p>
            <a:pPr marL="174970" indent="-174970">
              <a:buFont typeface="Arial" panose="020B0604020202020204" pitchFamily="34" charset="0"/>
              <a:buChar char="•"/>
            </a:pPr>
            <a:r>
              <a:rPr lang="en-US" dirty="0"/>
              <a:t>Businesses often borrow through bond issues to finance large new projects.</a:t>
            </a:r>
          </a:p>
          <a:p>
            <a:pPr marL="174970" indent="-174970">
              <a:buFont typeface="Arial" panose="020B0604020202020204" pitchFamily="34" charset="0"/>
              <a:buChar char="•"/>
            </a:pPr>
            <a:r>
              <a:rPr lang="en-US" dirty="0"/>
              <a:t>The cost of that borrowing is rising, meaning businesses will do less of it.</a:t>
            </a:r>
          </a:p>
          <a:p>
            <a:pPr marL="174970" indent="-174970">
              <a:buFont typeface="Arial" panose="020B0604020202020204" pitchFamily="34" charset="0"/>
              <a:buChar char="•"/>
            </a:pPr>
            <a:r>
              <a:rPr lang="en-US" dirty="0"/>
              <a:t>Less business investment will also cool demand and take upward pressure off of prices. </a:t>
            </a:r>
          </a:p>
        </p:txBody>
      </p:sp>
      <p:sp>
        <p:nvSpPr>
          <p:cNvPr id="4" name="Slide Number Placeholder 3"/>
          <p:cNvSpPr>
            <a:spLocks noGrp="1"/>
          </p:cNvSpPr>
          <p:nvPr>
            <p:ph type="sldNum" sz="quarter" idx="5"/>
          </p:nvPr>
        </p:nvSpPr>
        <p:spPr/>
        <p:txBody>
          <a:bodyPr/>
          <a:lstStyle/>
          <a:p>
            <a:fld id="{9DBA800B-8A4E-5046-AB05-69ECC3D2A7B8}" type="slidenum">
              <a:rPr lang="en-US" smtClean="0"/>
              <a:t>14</a:t>
            </a:fld>
            <a:endParaRPr lang="en-US"/>
          </a:p>
        </p:txBody>
      </p:sp>
    </p:spTree>
    <p:extLst>
      <p:ext uri="{BB962C8B-B14F-4D97-AF65-F5344CB8AC3E}">
        <p14:creationId xmlns:p14="http://schemas.microsoft.com/office/powerpoint/2010/main" val="2835455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A800B-8A4E-5046-AB05-69ECC3D2A7B8}" type="slidenum">
              <a:rPr lang="en-US" smtClean="0"/>
              <a:t>15</a:t>
            </a:fld>
            <a:endParaRPr lang="en-US"/>
          </a:p>
        </p:txBody>
      </p:sp>
    </p:spTree>
    <p:extLst>
      <p:ext uri="{BB962C8B-B14F-4D97-AF65-F5344CB8AC3E}">
        <p14:creationId xmlns:p14="http://schemas.microsoft.com/office/powerpoint/2010/main" val="18836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Job openings were 10.7 million at the end of June.</a:t>
            </a: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That is down -605,000 from May. The record high for the series, which goes back to 2000, was 11.9 million in March.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The largest decreases in job openings were in retail trade (-343,000), wholesale trade (-82,000), and in state and local government education (-62,000).</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The cooling economy (possibly in recession, or was in one as of June) is causing businesses to cut back on their job postings, but they are still hiring at healthy clip. Hirings remained at the same level as May. </a:t>
            </a:r>
            <a:endParaRPr lang="en-US" sz="1100" b="1" u="sng" dirty="0">
              <a:effectLst/>
              <a:latin typeface="Calibri" panose="020F0502020204030204" pitchFamily="34" charset="0"/>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100" b="1" u="sng" dirty="0">
                <a:effectLst/>
                <a:latin typeface="Calibri" panose="020F0502020204030204" pitchFamily="34" charset="0"/>
                <a:ea typeface="Times New Roman" panose="02020603050405020304" pitchFamily="18" charset="0"/>
              </a:rPr>
              <a:t>There are now 4.8 million more job openings than unemployed workers (see chart).</a:t>
            </a:r>
            <a:endParaRPr lang="en-US" sz="1100" dirty="0">
              <a:effectLst/>
              <a:latin typeface="Calibri" panose="020F0502020204030204" pitchFamily="34" charset="0"/>
              <a:ea typeface="Calibri" panose="020F0502020204030204" pitchFamily="34" charset="0"/>
            </a:endParaRP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Quits rate was 2.8% in June. That is just below the all-time high rate of 3%.</a:t>
            </a: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4.2 million people quit their jobs in June</a:t>
            </a:r>
            <a:r>
              <a:rPr lang="en-US" sz="1100">
                <a:effectLst/>
                <a:latin typeface="Calibri" panose="020F0502020204030204" pitchFamily="34" charset="0"/>
                <a:ea typeface="Times New Roman" panose="02020603050405020304" pitchFamily="18" charset="0"/>
              </a:rPr>
              <a:t>, down </a:t>
            </a:r>
            <a:r>
              <a:rPr lang="en-US" sz="1100" dirty="0">
                <a:effectLst/>
                <a:latin typeface="Calibri" panose="020F0502020204030204" pitchFamily="34" charset="0"/>
                <a:ea typeface="Times New Roman" panose="02020603050405020304" pitchFamily="18" charset="0"/>
              </a:rPr>
              <a:t>from the 4.45 million all-time high in March.</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Quits decreased in construction (-51,000).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Quits increased in state and local government education (+14,000).</a:t>
            </a:r>
          </a:p>
          <a:p>
            <a:pPr marL="914400" marR="0">
              <a:spcBef>
                <a:spcPts val="0"/>
              </a:spcBef>
              <a:spcAft>
                <a:spcPts val="0"/>
              </a:spcAft>
            </a:pPr>
            <a:r>
              <a:rPr lang="en-US" sz="1200" b="1" u="sng" kern="1200" dirty="0">
                <a:solidFill>
                  <a:schemeClr val="tx1"/>
                </a:solidFill>
                <a:effectLst/>
                <a:latin typeface="+mn-lt"/>
                <a:ea typeface="+mn-ea"/>
                <a:cs typeface="+mn-cs"/>
              </a:rPr>
              <a:t>The Worker Shortage Index (used to be WAR) is .66. </a:t>
            </a:r>
          </a:p>
          <a:p>
            <a:pPr marL="174970" indent="-174970">
              <a:buFont typeface="Arial" panose="020B0604020202020204" pitchFamily="34" charset="0"/>
              <a:buChar char="•"/>
            </a:pPr>
            <a:r>
              <a:rPr lang="en-US" dirty="0"/>
              <a:t>Causes of worker shortage: govt benefits, savings, virus fears, ill from virus, child/dependent care, early retirements, shift to spending more time home/schooling, shifting skills/industries. (COVID concerns/Financial Cushion/Lifestyle Change)</a:t>
            </a:r>
          </a:p>
          <a:p>
            <a:pPr marL="174970" indent="-174970">
              <a:buFont typeface="Arial" panose="020B0604020202020204" pitchFamily="34" charset="0"/>
              <a:buChar char="•"/>
            </a:pPr>
            <a:r>
              <a:rPr lang="en-US" dirty="0"/>
              <a:t>Source: BLS</a:t>
            </a:r>
          </a:p>
        </p:txBody>
      </p:sp>
      <p:sp>
        <p:nvSpPr>
          <p:cNvPr id="4" name="Slide Number Placeholder 3"/>
          <p:cNvSpPr>
            <a:spLocks noGrp="1"/>
          </p:cNvSpPr>
          <p:nvPr>
            <p:ph type="sldNum" sz="quarter" idx="5"/>
          </p:nvPr>
        </p:nvSpPr>
        <p:spPr/>
        <p:txBody>
          <a:bodyPr/>
          <a:lstStyle/>
          <a:p>
            <a:fld id="{9DBA800B-8A4E-5046-AB05-69ECC3D2A7B8}" type="slidenum">
              <a:rPr lang="en-US" smtClean="0"/>
              <a:t>16</a:t>
            </a:fld>
            <a:endParaRPr lang="en-US"/>
          </a:p>
        </p:txBody>
      </p:sp>
    </p:spTree>
    <p:extLst>
      <p:ext uri="{BB962C8B-B14F-4D97-AF65-F5344CB8AC3E}">
        <p14:creationId xmlns:p14="http://schemas.microsoft.com/office/powerpoint/2010/main" val="396747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rPr>
              <a:t>The economy added 528,000 jobs in July. </a:t>
            </a:r>
            <a:endParaRPr lang="en-US" sz="11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rPr>
              <a:t>In June we added 398,000 jobs and in May 386,000. </a:t>
            </a:r>
            <a:endParaRPr lang="en-US" sz="11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u="sng" dirty="0">
                <a:solidFill>
                  <a:srgbClr val="000000"/>
                </a:solidFill>
                <a:effectLst/>
                <a:latin typeface="Calibri" panose="020F0502020204030204" pitchFamily="34" charset="0"/>
                <a:ea typeface="Times New Roman" panose="02020603050405020304" pitchFamily="18" charset="0"/>
              </a:rPr>
              <a:t>The labor force shrunk by -63,000.</a:t>
            </a:r>
            <a:r>
              <a:rPr lang="en-US" sz="1200" dirty="0">
                <a:solidFill>
                  <a:srgbClr val="000000"/>
                </a:solidFill>
                <a:effectLst/>
                <a:latin typeface="Calibri" panose="020F0502020204030204" pitchFamily="34" charset="0"/>
                <a:ea typeface="Times New Roman" panose="02020603050405020304" pitchFamily="18" charset="0"/>
              </a:rPr>
              <a:t> There are now -623,000 fewer workers in the labor force than in Feb. 2020. </a:t>
            </a:r>
            <a:endParaRPr lang="en-US" sz="11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rPr>
              <a:t>Wages rose 0.5% from June, 5.2% annually from July 2021 – inflation is above this level, so real wages </a:t>
            </a:r>
            <a:r>
              <a:rPr lang="en-US" sz="1200" b="1" i="1" u="sng" dirty="0">
                <a:solidFill>
                  <a:srgbClr val="000000"/>
                </a:solidFill>
                <a:effectLst/>
                <a:latin typeface="Calibri" panose="020F0502020204030204" pitchFamily="34" charset="0"/>
                <a:ea typeface="Times New Roman" panose="02020603050405020304" pitchFamily="18" charset="0"/>
              </a:rPr>
              <a:t>are declining</a:t>
            </a:r>
            <a:r>
              <a:rPr lang="en-US" sz="1200" dirty="0">
                <a:solidFill>
                  <a:srgbClr val="000000"/>
                </a:solidFill>
                <a:effectLst/>
                <a:latin typeface="Calibri" panose="020F0502020204030204" pitchFamily="34" charset="0"/>
                <a:ea typeface="Times New Roman" panose="02020603050405020304" pitchFamily="18" charset="0"/>
              </a:rPr>
              <a:t>. </a:t>
            </a:r>
            <a:endParaRPr lang="en-US" sz="11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rPr>
              <a:t>Education and health services added 122k;</a:t>
            </a:r>
            <a:r>
              <a:rPr lang="en-US" sz="1100" dirty="0">
                <a:solidFill>
                  <a:srgbClr val="000000"/>
                </a:solidFill>
                <a:effectLst/>
                <a:latin typeface="Calibri" panose="020F0502020204030204" pitchFamily="34" charset="0"/>
                <a:ea typeface="Times New Roman" panose="02020603050405020304" pitchFamily="18" charset="0"/>
              </a:rPr>
              <a:t> </a:t>
            </a:r>
            <a:r>
              <a:rPr lang="en-US" sz="1200" dirty="0">
                <a:solidFill>
                  <a:srgbClr val="000000"/>
                </a:solidFill>
                <a:effectLst/>
                <a:latin typeface="Calibri" panose="020F0502020204030204" pitchFamily="34" charset="0"/>
                <a:ea typeface="Times New Roman" panose="02020603050405020304" pitchFamily="18" charset="0"/>
              </a:rPr>
              <a:t>professional business services 89K; Leisure and hospitality added 96K; transportation and warehousing 21K; wholesale and retail trade 32k; manufacturing 30k; information 13k; construction 32k; and government 57k.</a:t>
            </a:r>
            <a:endParaRPr lang="en-US" sz="11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rPr>
              <a:t>There are now 32,000 more Americans employed than in February 2020. The pandemic gap is gone.</a:t>
            </a:r>
            <a:endParaRPr lang="en-US" sz="11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around 2.5 years, the elimination of the gap was much faster than the Great Recession. It took 6 years, from January 2008 to July 2014, for the labor market to recover from financial crisis.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Despite strong job growth, labor participation lags as problems with workforce continue: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Participation rate is 1.3 percentage point below pre-pandemic (that is a lot!).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we had the same participation rate as Feb. 2020, there would be 3.4 million more workers in the labor force.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Employment-population ratio is 1.2 percentage points below pre-pandemic level (that is a lot!).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the emp-pop ratio was the same as Feb. 2020, there would be 3.2 million more workers employed.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17</a:t>
            </a:fld>
            <a:endParaRPr lang="en-US"/>
          </a:p>
        </p:txBody>
      </p:sp>
    </p:spTree>
    <p:extLst>
      <p:ext uri="{BB962C8B-B14F-4D97-AF65-F5344CB8AC3E}">
        <p14:creationId xmlns:p14="http://schemas.microsoft.com/office/powerpoint/2010/main" val="117990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A800B-8A4E-5046-AB05-69ECC3D2A7B8}" type="slidenum">
              <a:rPr lang="en-US" smtClean="0"/>
              <a:t>18</a:t>
            </a:fld>
            <a:endParaRPr lang="en-US"/>
          </a:p>
        </p:txBody>
      </p:sp>
    </p:spTree>
    <p:extLst>
      <p:ext uri="{BB962C8B-B14F-4D97-AF65-F5344CB8AC3E}">
        <p14:creationId xmlns:p14="http://schemas.microsoft.com/office/powerpoint/2010/main" val="587481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dirty="0"/>
              <a:t>Income rose 0.6% in June. Wage and salaries rose 0.5%. Business income rose 1.4%.</a:t>
            </a:r>
          </a:p>
          <a:p>
            <a:pPr marL="174970" indent="-174970">
              <a:buFont typeface="Arial" panose="020B0604020202020204" pitchFamily="34" charset="0"/>
              <a:buChar char="•"/>
            </a:pPr>
            <a:r>
              <a:rPr lang="en-US" dirty="0"/>
              <a:t>Inflation was 1%, so </a:t>
            </a:r>
            <a:r>
              <a:rPr lang="en-US" i="1" dirty="0"/>
              <a:t>real </a:t>
            </a:r>
            <a:r>
              <a:rPr lang="en-US" i="0" dirty="0"/>
              <a:t>incomes and real wages and salaries fell -0.4% and -0.5% respectively. Business income grew +0.4% above inflation.</a:t>
            </a:r>
            <a:r>
              <a:rPr lang="en-US" i="1" dirty="0"/>
              <a:t> </a:t>
            </a:r>
            <a:endParaRPr lang="en-US" dirty="0"/>
          </a:p>
          <a:p>
            <a:pPr marL="174970" indent="-174970">
              <a:buFont typeface="Arial" panose="020B0604020202020204" pitchFamily="34" charset="0"/>
              <a:buChar char="•"/>
            </a:pPr>
            <a:r>
              <a:rPr lang="en-US" dirty="0"/>
              <a:t>Income is still strong. It is 14.4% higher than before the pandemic. </a:t>
            </a:r>
          </a:p>
          <a:p>
            <a:pPr marL="174970" indent="-174970" defTabSz="933172">
              <a:buFont typeface="Arial" panose="020B0604020202020204" pitchFamily="34" charset="0"/>
              <a:buChar char="•"/>
              <a:defRPr/>
            </a:pPr>
            <a:r>
              <a:rPr lang="en-US" dirty="0"/>
              <a:t>Source: Bureau of Economic Analysis</a:t>
            </a:r>
          </a:p>
          <a:p>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19</a:t>
            </a:fld>
            <a:endParaRPr lang="en-US"/>
          </a:p>
        </p:txBody>
      </p:sp>
    </p:spTree>
    <p:extLst>
      <p:ext uri="{BB962C8B-B14F-4D97-AF65-F5344CB8AC3E}">
        <p14:creationId xmlns:p14="http://schemas.microsoft.com/office/powerpoint/2010/main" val="366888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A800B-8A4E-5046-AB05-69ECC3D2A7B8}" type="slidenum">
              <a:rPr lang="en-US" smtClean="0"/>
              <a:t>2</a:t>
            </a:fld>
            <a:endParaRPr lang="en-US"/>
          </a:p>
        </p:txBody>
      </p:sp>
    </p:spTree>
    <p:extLst>
      <p:ext uri="{BB962C8B-B14F-4D97-AF65-F5344CB8AC3E}">
        <p14:creationId xmlns:p14="http://schemas.microsoft.com/office/powerpoint/2010/main" val="2866745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Savings fell in June as inflation ate into budgets. </a:t>
            </a:r>
          </a:p>
          <a:p>
            <a:pPr marL="171450" indent="-171450">
              <a:buFont typeface="Arial" panose="020B0604020202020204" pitchFamily="34" charset="0"/>
              <a:buChar char="•"/>
            </a:pPr>
            <a:r>
              <a:rPr lang="en-US" dirty="0"/>
              <a:t>Savings finally below pre-pandemic levels. </a:t>
            </a:r>
          </a:p>
          <a:p>
            <a:pPr marL="174970" indent="-174970">
              <a:buFont typeface="Arial" panose="020B0604020202020204" pitchFamily="34" charset="0"/>
              <a:buChar char="•"/>
            </a:pPr>
            <a:r>
              <a:rPr lang="en-US" dirty="0"/>
              <a:t>Total savings is about $5.4 trillion (yes, trillion) since March 2020. This is almost $2.6 trillion over what we’d normally save (this excess savings is just starting to decline). </a:t>
            </a:r>
          </a:p>
          <a:p>
            <a:pPr marL="174970" indent="-174970">
              <a:buFont typeface="Arial" panose="020B0604020202020204" pitchFamily="34" charset="0"/>
              <a:buChar char="•"/>
            </a:pPr>
            <a:r>
              <a:rPr lang="en-US" dirty="0"/>
              <a:t>This accumulation of money is now being spent, in large part because of high inflation. </a:t>
            </a:r>
          </a:p>
          <a:p>
            <a:pPr marL="174970" indent="-174970">
              <a:buFont typeface="Arial" panose="020B0604020202020204" pitchFamily="34" charset="0"/>
              <a:buChar char="•"/>
            </a:pPr>
            <a:r>
              <a:rPr lang="en-US" dirty="0"/>
              <a:t>Source: Bureau of Economic Analysis</a:t>
            </a:r>
          </a:p>
          <a:p>
            <a:pPr marL="174970" indent="-17497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20</a:t>
            </a:fld>
            <a:endParaRPr lang="en-US"/>
          </a:p>
        </p:txBody>
      </p:sp>
    </p:spTree>
    <p:extLst>
      <p:ext uri="{BB962C8B-B14F-4D97-AF65-F5344CB8AC3E}">
        <p14:creationId xmlns:p14="http://schemas.microsoft.com/office/powerpoint/2010/main" val="133666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dirty="0"/>
              <a:t>Consumption rose 1.1% in June. Spending has risen each month this year.</a:t>
            </a:r>
          </a:p>
          <a:p>
            <a:pPr marL="174970" indent="-174970">
              <a:buFont typeface="Arial" panose="020B0604020202020204" pitchFamily="34" charset="0"/>
              <a:buChar char="•"/>
            </a:pPr>
            <a:r>
              <a:rPr lang="en-US" dirty="0"/>
              <a:t>Real (accounting for inflation) </a:t>
            </a:r>
            <a:r>
              <a:rPr lang="en-US" b="0" dirty="0"/>
              <a:t>spending was </a:t>
            </a:r>
            <a:r>
              <a:rPr lang="en-US" b="0" i="0" dirty="0"/>
              <a:t>slightly positive at 0.1%</a:t>
            </a:r>
            <a:r>
              <a:rPr lang="en-US" b="0" dirty="0"/>
              <a:t> because </a:t>
            </a:r>
            <a:r>
              <a:rPr lang="en-US" dirty="0"/>
              <a:t>inflation was 1%. </a:t>
            </a:r>
          </a:p>
          <a:p>
            <a:pPr marL="174970" indent="-174970">
              <a:buFont typeface="Arial" panose="020B0604020202020204" pitchFamily="34" charset="0"/>
              <a:buChar char="•"/>
            </a:pPr>
            <a:r>
              <a:rPr lang="en-US" dirty="0"/>
              <a:t>Inflation adjusted spending on goods was up 0.1% (durables 0.9% &amp; nondurables -0.4%). Real spending on services was+0.1%. </a:t>
            </a:r>
          </a:p>
          <a:p>
            <a:pPr marL="174970" indent="-174970">
              <a:buFont typeface="Arial" panose="020B0604020202020204" pitchFamily="34" charset="0"/>
              <a:buChar char="•"/>
            </a:pPr>
            <a:r>
              <a:rPr lang="en-US" dirty="0"/>
              <a:t>Accumulated savings will keep consumption afloat.</a:t>
            </a:r>
          </a:p>
          <a:p>
            <a:pPr marL="174970" indent="-174970">
              <a:buFont typeface="Arial" panose="020B0604020202020204" pitchFamily="34" charset="0"/>
              <a:buChar char="•"/>
            </a:pPr>
            <a:r>
              <a:rPr lang="en-US" dirty="0"/>
              <a:t>Source: Bureau of Economic Analysis</a:t>
            </a:r>
          </a:p>
        </p:txBody>
      </p:sp>
      <p:sp>
        <p:nvSpPr>
          <p:cNvPr id="4" name="Slide Number Placeholder 3"/>
          <p:cNvSpPr>
            <a:spLocks noGrp="1"/>
          </p:cNvSpPr>
          <p:nvPr>
            <p:ph type="sldNum" sz="quarter" idx="5"/>
          </p:nvPr>
        </p:nvSpPr>
        <p:spPr/>
        <p:txBody>
          <a:bodyPr/>
          <a:lstStyle/>
          <a:p>
            <a:fld id="{9DBA800B-8A4E-5046-AB05-69ECC3D2A7B8}" type="slidenum">
              <a:rPr lang="en-US" smtClean="0"/>
              <a:t>21</a:t>
            </a:fld>
            <a:endParaRPr lang="en-US"/>
          </a:p>
        </p:txBody>
      </p:sp>
    </p:spTree>
    <p:extLst>
      <p:ext uri="{BB962C8B-B14F-4D97-AF65-F5344CB8AC3E}">
        <p14:creationId xmlns:p14="http://schemas.microsoft.com/office/powerpoint/2010/main" val="890843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Retail sales is a subsection of total spending. It is consumer spending at retail stores (including online) and at bars and restaurants. It doesn’t include services, business spending, or investment.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1% increase in June was welcome news, but since inflation was 1.3% sales declined in inflation-adjusted terms.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Adjusting only for goods prices shows a slight real 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ncrease</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0.2%.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Sales were up at motor vehicles and parts dealers (+0.8%), furniture stores (+1.4%), electronics and appliance stores (+0.4%), food and beverage stores (0.4%),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gas stations (3.6%)</a:t>
            </a:r>
            <a:r>
              <a:rPr lang="en-US" sz="1800" dirty="0">
                <a:effectLst/>
                <a:latin typeface="Calibri" panose="020F0502020204030204" pitchFamily="34" charset="0"/>
                <a:ea typeface="Calibri" panose="020F0502020204030204" pitchFamily="34" charset="0"/>
                <a:cs typeface="Times New Roman" panose="02020603050405020304" pitchFamily="18" charset="0"/>
              </a:rPr>
              <a:t>, sporting goods and hobby stores (+0.8%), miscellaneous stores (+1.4%), non-store retailers (+2.2%), and food and drinking places (1%).</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were down building material and garden supply stores (-0.9%), at health and personal care stores (-0.1%), clothing and accessory stores (-0.4%), and general merchandise stores (-0.2%).</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Source: Census Bureau</a:t>
            </a:r>
          </a:p>
          <a:p>
            <a:pPr marL="174970" indent="-17497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22</a:t>
            </a:fld>
            <a:endParaRPr lang="en-US"/>
          </a:p>
        </p:txBody>
      </p:sp>
    </p:spTree>
    <p:extLst>
      <p:ext uri="{BB962C8B-B14F-4D97-AF65-F5344CB8AC3E}">
        <p14:creationId xmlns:p14="http://schemas.microsoft.com/office/powerpoint/2010/main" val="4093227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A800B-8A4E-5046-AB05-69ECC3D2A7B8}" type="slidenum">
              <a:rPr lang="en-US" smtClean="0"/>
              <a:t>23</a:t>
            </a:fld>
            <a:endParaRPr lang="en-US"/>
          </a:p>
        </p:txBody>
      </p:sp>
    </p:spTree>
    <p:extLst>
      <p:ext uri="{BB962C8B-B14F-4D97-AF65-F5344CB8AC3E}">
        <p14:creationId xmlns:p14="http://schemas.microsoft.com/office/powerpoint/2010/main" val="1445308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A800B-8A4E-5046-AB05-69ECC3D2A7B8}" type="slidenum">
              <a:rPr lang="en-US" smtClean="0"/>
              <a:t>24</a:t>
            </a:fld>
            <a:endParaRPr lang="en-US"/>
          </a:p>
        </p:txBody>
      </p:sp>
    </p:spTree>
    <p:extLst>
      <p:ext uri="{BB962C8B-B14F-4D97-AF65-F5344CB8AC3E}">
        <p14:creationId xmlns:p14="http://schemas.microsoft.com/office/powerpoint/2010/main" val="272154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dirty="0"/>
              <a:t>Small business optimism held steady in July. It has been below the 48-year average every month this year. </a:t>
            </a:r>
          </a:p>
          <a:p>
            <a:pPr marL="174970" indent="-174970">
              <a:buFont typeface="Arial" panose="020B0604020202020204" pitchFamily="34" charset="0"/>
              <a:buChar char="•"/>
            </a:pPr>
            <a:r>
              <a:rPr lang="en-US" dirty="0"/>
              <a:t>The net percentage of small business owners expecting conditions to be better over the next 6 months was -53%. That is better than in June when it was -61%, the lowest level ever. </a:t>
            </a:r>
          </a:p>
          <a:p>
            <a:pPr marL="174970" indent="-174970">
              <a:buFont typeface="Arial" panose="020B0604020202020204" pitchFamily="34" charset="0"/>
              <a:buChar char="•"/>
            </a:pPr>
            <a:r>
              <a:rPr lang="en-US" dirty="0"/>
              <a:t>Single most important problem: Inflation at 37% (was 11% last year). Quality of Labor (21%) is #2 problem. Taxes 11%. </a:t>
            </a:r>
          </a:p>
          <a:p>
            <a:pPr marL="174970" indent="-174970">
              <a:buFont typeface="Arial" panose="020B0604020202020204" pitchFamily="34" charset="0"/>
              <a:buChar char="•"/>
            </a:pPr>
            <a:r>
              <a:rPr lang="en-US" dirty="0">
                <a:highlight>
                  <a:srgbClr val="FFFF00"/>
                </a:highlight>
              </a:rPr>
              <a:t>60% of small businesses are hiring.</a:t>
            </a:r>
          </a:p>
          <a:p>
            <a:pPr marL="174970" indent="-174970">
              <a:buFont typeface="Arial" panose="020B0604020202020204" pitchFamily="34" charset="0"/>
              <a:buChar char="•"/>
            </a:pPr>
            <a:r>
              <a:rPr lang="en-US" b="1" u="sng" dirty="0"/>
              <a:t>49% of business owners reported job openings they couldn’t fill – 2% lower than record high hit previously in September</a:t>
            </a:r>
            <a:r>
              <a:rPr lang="en-US" dirty="0"/>
              <a:t>. </a:t>
            </a:r>
          </a:p>
          <a:p>
            <a:pPr marL="174970" indent="-174970">
              <a:buFont typeface="Arial" panose="020B0604020202020204" pitchFamily="34" charset="0"/>
              <a:buChar char="•"/>
            </a:pPr>
            <a:r>
              <a:rPr lang="en-US" dirty="0"/>
              <a:t>57% (</a:t>
            </a:r>
            <a:r>
              <a:rPr lang="en-US" b="0" i="0" dirty="0">
                <a:solidFill>
                  <a:srgbClr val="212529"/>
                </a:solidFill>
                <a:effectLst/>
                <a:latin typeface="Open Sans" panose="020B0604020202020204" pitchFamily="34" charset="0"/>
              </a:rPr>
              <a:t>91% of those hiring or trying to hire)</a:t>
            </a:r>
            <a:r>
              <a:rPr lang="en-US" dirty="0"/>
              <a:t> say they had few or no qualified applicants. </a:t>
            </a:r>
          </a:p>
          <a:p>
            <a:pPr marL="174970" indent="-174970">
              <a:buFont typeface="Arial" panose="020B0604020202020204" pitchFamily="34" charset="0"/>
              <a:buChar char="•"/>
            </a:pPr>
            <a:r>
              <a:rPr lang="en-US" dirty="0"/>
              <a:t>Net 56% said they raised prices last 3 months.</a:t>
            </a:r>
          </a:p>
          <a:p>
            <a:pPr marL="174970" indent="-174970">
              <a:buFont typeface="Arial" panose="020B0604020202020204" pitchFamily="34" charset="0"/>
              <a:buChar char="•"/>
            </a:pPr>
            <a:r>
              <a:rPr lang="en-US" dirty="0"/>
              <a:t>Net 37% expect to raise prices in next 3 months. </a:t>
            </a:r>
          </a:p>
          <a:p>
            <a:pPr marL="174970" indent="-174970">
              <a:buFont typeface="Arial" panose="020B0604020202020204" pitchFamily="34" charset="0"/>
              <a:buChar char="•"/>
            </a:pPr>
            <a:r>
              <a:rPr lang="en-US" dirty="0"/>
              <a:t>Net 48% increased compensation last 3 months. Down 2 percentage points from January, which was a </a:t>
            </a:r>
            <a:r>
              <a:rPr lang="en-US" b="0" u="none" dirty="0"/>
              <a:t>48-year high! </a:t>
            </a:r>
          </a:p>
          <a:p>
            <a:pPr marL="174970" indent="-174970">
              <a:buFont typeface="Arial" panose="020B0604020202020204" pitchFamily="34" charset="0"/>
              <a:buChar char="•"/>
            </a:pPr>
            <a:r>
              <a:rPr lang="en-US" dirty="0"/>
              <a:t>https://assets.nfib.com/nfibcom/SBET-July-2022.pdf </a:t>
            </a:r>
          </a:p>
        </p:txBody>
      </p:sp>
      <p:sp>
        <p:nvSpPr>
          <p:cNvPr id="4" name="Slide Number Placeholder 3"/>
          <p:cNvSpPr>
            <a:spLocks noGrp="1"/>
          </p:cNvSpPr>
          <p:nvPr>
            <p:ph type="sldNum" sz="quarter" idx="5"/>
          </p:nvPr>
        </p:nvSpPr>
        <p:spPr/>
        <p:txBody>
          <a:bodyPr/>
          <a:lstStyle/>
          <a:p>
            <a:fld id="{9DBA800B-8A4E-5046-AB05-69ECC3D2A7B8}" type="slidenum">
              <a:rPr lang="en-US" smtClean="0"/>
              <a:t>25</a:t>
            </a:fld>
            <a:endParaRPr lang="en-US"/>
          </a:p>
        </p:txBody>
      </p:sp>
    </p:spTree>
    <p:extLst>
      <p:ext uri="{BB962C8B-B14F-4D97-AF65-F5344CB8AC3E}">
        <p14:creationId xmlns:p14="http://schemas.microsoft.com/office/powerpoint/2010/main" val="2737564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dirty="0"/>
              <a:t>Manufacturer’s sentiment fell in July. Lowest level since June 2020. </a:t>
            </a:r>
          </a:p>
          <a:p>
            <a:pPr marL="174970" indent="-174970">
              <a:buFont typeface="Arial" panose="020B0604020202020204" pitchFamily="34" charset="0"/>
              <a:buChar char="•"/>
            </a:pPr>
            <a:r>
              <a:rPr lang="en-US" dirty="0"/>
              <a:t>Hit highest level in 37 years in March 2021. Down a bit from there but still high historically.</a:t>
            </a:r>
          </a:p>
          <a:p>
            <a:pPr marL="174970" indent="-174970">
              <a:buFont typeface="Arial" panose="020B0604020202020204" pitchFamily="34" charset="0"/>
              <a:buChar char="•"/>
            </a:pPr>
            <a:r>
              <a:rPr lang="en-US" dirty="0"/>
              <a:t>Employment contracted; new orders and production declined; prices eased substantially; supplier deliveries improved modestly. </a:t>
            </a:r>
          </a:p>
          <a:p>
            <a:pPr marL="174970" indent="-174970">
              <a:buFont typeface="Arial" panose="020B0604020202020204" pitchFamily="34" charset="0"/>
              <a:buChar char="•"/>
            </a:pPr>
            <a:r>
              <a:rPr lang="en-US" b="0" i="0" dirty="0">
                <a:solidFill>
                  <a:srgbClr val="1E2629"/>
                </a:solidFill>
                <a:effectLst/>
                <a:latin typeface="Noto Sans" panose="020B0502040504020204" pitchFamily="34" charset="0"/>
              </a:rPr>
              <a:t>“The U.S. manufacturing sector continues expanding — though slightly less so in July — as new order rates continue to contract, supplier deliveries improve and prices soften to acceptable levels. According to Business Survey Committee respondents’ comments, companies continue to hire at strong rates, with few indications of layoffs, hiring freezes or headcount reduction through attrition. Panelists reported higher rates of quits, reversing June’s positive trend. Prices expansion eased dramatically in July, but instability in global energy markets continues. Sentiment remained optimistic regarding demand, with six positive growth comments for every cautious comment. Panelists are now expressing concern about a softening in the economy, as new order rates contracted for the second month amid developing anxiety about excess inventory in the supply chain.”</a:t>
            </a:r>
          </a:p>
          <a:p>
            <a:pPr marL="174970" indent="-174970">
              <a:buFont typeface="Arial" panose="020B0604020202020204" pitchFamily="34" charset="0"/>
              <a:buChar char="•"/>
            </a:pPr>
            <a:r>
              <a:rPr lang="en-US" dirty="0"/>
              <a:t>Source: ISM</a:t>
            </a:r>
          </a:p>
          <a:p>
            <a:pPr marL="174970" indent="-17497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26</a:t>
            </a:fld>
            <a:endParaRPr lang="en-US"/>
          </a:p>
        </p:txBody>
      </p:sp>
    </p:spTree>
    <p:extLst>
      <p:ext uri="{BB962C8B-B14F-4D97-AF65-F5344CB8AC3E}">
        <p14:creationId xmlns:p14="http://schemas.microsoft.com/office/powerpoint/2010/main" val="2872660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defTabSz="933172">
              <a:buFont typeface="Arial" panose="020B0604020202020204" pitchFamily="34" charset="0"/>
              <a:buChar char="•"/>
              <a:defRPr/>
            </a:pPr>
            <a:r>
              <a:rPr lang="en-US" dirty="0"/>
              <a:t>Optimism from the service rose fell in July for the first time since March. Still in growth territory, but down significantly from November, which was a new record high. March was the only monthly increase between November 2021 and </a:t>
            </a:r>
            <a:r>
              <a:rPr lang="en-US"/>
              <a:t>July 2022. </a:t>
            </a:r>
            <a:endParaRPr lang="en-US" dirty="0"/>
          </a:p>
          <a:p>
            <a:pPr marL="174970" indent="-174970" defTabSz="933172">
              <a:buFont typeface="Arial" panose="020B0604020202020204" pitchFamily="34" charset="0"/>
              <a:buChar char="•"/>
              <a:defRPr/>
            </a:pPr>
            <a:r>
              <a:rPr lang="en-US" dirty="0"/>
              <a:t>“</a:t>
            </a:r>
            <a:r>
              <a:rPr lang="en-US" b="0" i="0" dirty="0">
                <a:solidFill>
                  <a:srgbClr val="1E2629"/>
                </a:solidFill>
                <a:effectLst/>
                <a:latin typeface="Noto Sans" panose="020B0502040504020204" pitchFamily="34" charset="0"/>
              </a:rPr>
              <a:t>Growth continues — at a faster rate — for the services sector, which has expanded for all but two of the last 150 months. The slight increase in services sector growth was due to an increase in business activity and new orders. The Employment Index (49.1 percent) contracted for the second consecutive month, and the Backlog of Orders Index decreased 2.2 percentage points, to 58.3 percent. Availability issues with overland trucking, a restricted labor pool, various material shortages and inflation continue to be impediments for the services sector</a:t>
            </a:r>
          </a:p>
          <a:p>
            <a:pPr marL="174970" indent="-174970" defTabSz="933172">
              <a:buFont typeface="Arial" panose="020B0604020202020204" pitchFamily="34" charset="0"/>
              <a:buChar char="•"/>
              <a:defRPr/>
            </a:pPr>
            <a:r>
              <a:rPr lang="en-US" dirty="0"/>
              <a:t>Source: ISM</a:t>
            </a:r>
          </a:p>
        </p:txBody>
      </p:sp>
      <p:sp>
        <p:nvSpPr>
          <p:cNvPr id="4" name="Slide Number Placeholder 3"/>
          <p:cNvSpPr>
            <a:spLocks noGrp="1"/>
          </p:cNvSpPr>
          <p:nvPr>
            <p:ph type="sldNum" sz="quarter" idx="5"/>
          </p:nvPr>
        </p:nvSpPr>
        <p:spPr/>
        <p:txBody>
          <a:bodyPr/>
          <a:lstStyle/>
          <a:p>
            <a:fld id="{9DBA800B-8A4E-5046-AB05-69ECC3D2A7B8}" type="slidenum">
              <a:rPr lang="en-US" smtClean="0"/>
              <a:t>27</a:t>
            </a:fld>
            <a:endParaRPr lang="en-US"/>
          </a:p>
        </p:txBody>
      </p:sp>
    </p:spTree>
    <p:extLst>
      <p:ext uri="{BB962C8B-B14F-4D97-AF65-F5344CB8AC3E}">
        <p14:creationId xmlns:p14="http://schemas.microsoft.com/office/powerpoint/2010/main" val="4041375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A800B-8A4E-5046-AB05-69ECC3D2A7B8}" type="slidenum">
              <a:rPr lang="en-US" smtClean="0"/>
              <a:t>28</a:t>
            </a:fld>
            <a:endParaRPr lang="en-US"/>
          </a:p>
        </p:txBody>
      </p:sp>
    </p:spTree>
    <p:extLst>
      <p:ext uri="{BB962C8B-B14F-4D97-AF65-F5344CB8AC3E}">
        <p14:creationId xmlns:p14="http://schemas.microsoft.com/office/powerpoint/2010/main" val="1775751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dirty="0"/>
              <a:t>The housing market is slowing.</a:t>
            </a:r>
          </a:p>
          <a:p>
            <a:pPr marL="174970" indent="-174970">
              <a:buFont typeface="Arial" panose="020B0604020202020204" pitchFamily="34" charset="0"/>
              <a:buChar char="•"/>
            </a:pPr>
            <a:r>
              <a:rPr lang="en-US" dirty="0"/>
              <a:t>All major indicators were down in June. Several significantly.</a:t>
            </a:r>
          </a:p>
          <a:p>
            <a:pPr marL="174970" indent="-174970">
              <a:buFont typeface="Arial" panose="020B0604020202020204" pitchFamily="34" charset="0"/>
              <a:buChar char="•"/>
            </a:pPr>
            <a:r>
              <a:rPr lang="en-US" dirty="0"/>
              <a:t>Higher mortgage rates are the cause.  </a:t>
            </a:r>
          </a:p>
          <a:p>
            <a:pPr marL="174970" indent="-174970">
              <a:buFont typeface="Arial" panose="020B0604020202020204" pitchFamily="34" charset="0"/>
              <a:buChar char="•"/>
            </a:pPr>
            <a:r>
              <a:rPr lang="en-US" sz="1400" dirty="0"/>
              <a:t>Prices are still rising though. As of May 2022, the annual increase was a whopping 20%!</a:t>
            </a:r>
          </a:p>
          <a:p>
            <a:pPr marL="174970" marR="0" lvl="0" indent="-174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Prices rose over 10% in 2020. Annual increase in 2021 was 19%!</a:t>
            </a:r>
          </a:p>
          <a:p>
            <a:pPr marL="174970" indent="-174970">
              <a:buFont typeface="Arial" panose="020B0604020202020204" pitchFamily="34" charset="0"/>
              <a:buChar char="•"/>
            </a:pPr>
            <a:r>
              <a:rPr lang="en-US" dirty="0"/>
              <a:t>Look for home prices to remain high as we failed to build millions of units necessary to keep up with population growth starting after the financial crisis. </a:t>
            </a:r>
          </a:p>
          <a:p>
            <a:pPr marL="174970" indent="-174970">
              <a:buFont typeface="Arial" panose="020B0604020202020204" pitchFamily="34" charset="0"/>
              <a:buChar char="•"/>
            </a:pPr>
            <a:r>
              <a:rPr lang="en-US" i="0" dirty="0"/>
              <a:t>Sources: Census, National Association of Homebuilders, and National Association of Realtors</a:t>
            </a:r>
          </a:p>
        </p:txBody>
      </p:sp>
      <p:sp>
        <p:nvSpPr>
          <p:cNvPr id="4" name="Slide Number Placeholder 3"/>
          <p:cNvSpPr>
            <a:spLocks noGrp="1"/>
          </p:cNvSpPr>
          <p:nvPr>
            <p:ph type="sldNum" sz="quarter" idx="5"/>
          </p:nvPr>
        </p:nvSpPr>
        <p:spPr/>
        <p:txBody>
          <a:bodyPr/>
          <a:lstStyle/>
          <a:p>
            <a:fld id="{9DBA800B-8A4E-5046-AB05-69ECC3D2A7B8}" type="slidenum">
              <a:rPr lang="en-US" smtClean="0"/>
              <a:t>29</a:t>
            </a:fld>
            <a:endParaRPr lang="en-US"/>
          </a:p>
        </p:txBody>
      </p:sp>
    </p:spTree>
    <p:extLst>
      <p:ext uri="{BB962C8B-B14F-4D97-AF65-F5344CB8AC3E}">
        <p14:creationId xmlns:p14="http://schemas.microsoft.com/office/powerpoint/2010/main" val="370644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defTabSz="933172">
              <a:buFont typeface="Arial" panose="020B0604020202020204" pitchFamily="34" charset="0"/>
              <a:buChar char="•"/>
              <a:defRPr/>
            </a:pPr>
            <a:r>
              <a:rPr lang="en-US"/>
              <a:t>Source</a:t>
            </a:r>
            <a:r>
              <a:rPr lang="en-US" dirty="0"/>
              <a:t>: Bureau of Economic Analysis and Chamber projections</a:t>
            </a:r>
          </a:p>
          <a:p>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3</a:t>
            </a:fld>
            <a:endParaRPr lang="en-US"/>
          </a:p>
        </p:txBody>
      </p:sp>
    </p:spTree>
    <p:extLst>
      <p:ext uri="{BB962C8B-B14F-4D97-AF65-F5344CB8AC3E}">
        <p14:creationId xmlns:p14="http://schemas.microsoft.com/office/powerpoint/2010/main" val="953985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defTabSz="933172">
              <a:buFont typeface="Arial" panose="020B0604020202020204" pitchFamily="34" charset="0"/>
              <a:buChar char="•"/>
              <a:defRPr/>
            </a:pPr>
            <a:r>
              <a:rPr lang="en-US"/>
              <a:t>Source: Case-Shiller Index</a:t>
            </a:r>
          </a:p>
        </p:txBody>
      </p:sp>
      <p:sp>
        <p:nvSpPr>
          <p:cNvPr id="4" name="Slide Number Placeholder 3"/>
          <p:cNvSpPr>
            <a:spLocks noGrp="1"/>
          </p:cNvSpPr>
          <p:nvPr>
            <p:ph type="sldNum" sz="quarter" idx="5"/>
          </p:nvPr>
        </p:nvSpPr>
        <p:spPr/>
        <p:txBody>
          <a:bodyPr/>
          <a:lstStyle/>
          <a:p>
            <a:fld id="{9DBA800B-8A4E-5046-AB05-69ECC3D2A7B8}" type="slidenum">
              <a:rPr lang="en-US" smtClean="0"/>
              <a:t>30</a:t>
            </a:fld>
            <a:endParaRPr lang="en-US"/>
          </a:p>
        </p:txBody>
      </p:sp>
    </p:spTree>
    <p:extLst>
      <p:ext uri="{BB962C8B-B14F-4D97-AF65-F5344CB8AC3E}">
        <p14:creationId xmlns:p14="http://schemas.microsoft.com/office/powerpoint/2010/main" val="22095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8262" indent="-174970">
              <a:buFont typeface="Arial" panose="020B0604020202020204" pitchFamily="34" charset="0"/>
              <a:buChar char="•"/>
            </a:pPr>
            <a:r>
              <a:rPr lang="en-US"/>
              <a:t>Consumer Sentiment flat in June – small uptick from record low in June. </a:t>
            </a:r>
          </a:p>
          <a:p>
            <a:pPr marL="408262" marR="0" lvl="0" indent="-174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June was the lowest recorded reading EVER, </a:t>
            </a:r>
            <a:r>
              <a:rPr lang="en-US" b="0" i="0">
                <a:solidFill>
                  <a:srgbClr val="000000"/>
                </a:solidFill>
                <a:effectLst/>
                <a:latin typeface="Open Sans" panose="020B0606030504020204" pitchFamily="34" charset="0"/>
              </a:rPr>
              <a:t>comparable to the trough reached in the middle of the 1980 recession. July is only a tick higher.</a:t>
            </a:r>
            <a:endParaRPr lang="en-US"/>
          </a:p>
          <a:p>
            <a:pPr marL="408262" indent="-174970">
              <a:buFont typeface="Arial" panose="020B0604020202020204" pitchFamily="34" charset="0"/>
              <a:buChar char="•"/>
            </a:pPr>
            <a:r>
              <a:rPr lang="en-US"/>
              <a:t>Inflation and gas prices are driving sentiment down. </a:t>
            </a:r>
          </a:p>
          <a:p>
            <a:pPr marL="408262" marR="0" lvl="0" indent="-174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Open Sans" panose="020B0606030504020204" pitchFamily="34" charset="0"/>
              </a:rPr>
              <a:t>Forty-nine percent of consumers attributed their negative views to inflation, up from 38% in May.</a:t>
            </a:r>
            <a:endParaRPr lang="en-US"/>
          </a:p>
          <a:p>
            <a:pPr marL="408262" indent="-174970">
              <a:buFont typeface="Arial" panose="020B0604020202020204" pitchFamily="34" charset="0"/>
              <a:buChar char="•"/>
            </a:pPr>
            <a:r>
              <a:rPr lang="en-US"/>
              <a:t>Source: University of Michigan - see: http://www.sca.isr.umich.edu/  </a:t>
            </a:r>
          </a:p>
        </p:txBody>
      </p:sp>
      <p:sp>
        <p:nvSpPr>
          <p:cNvPr id="4" name="Slide Number Placeholder 3"/>
          <p:cNvSpPr>
            <a:spLocks noGrp="1"/>
          </p:cNvSpPr>
          <p:nvPr>
            <p:ph type="sldNum" sz="quarter" idx="5"/>
          </p:nvPr>
        </p:nvSpPr>
        <p:spPr/>
        <p:txBody>
          <a:bodyPr/>
          <a:lstStyle/>
          <a:p>
            <a:fld id="{9DBA800B-8A4E-5046-AB05-69ECC3D2A7B8}" type="slidenum">
              <a:rPr lang="en-US" smtClean="0"/>
              <a:t>4</a:t>
            </a:fld>
            <a:endParaRPr lang="en-US"/>
          </a:p>
        </p:txBody>
      </p:sp>
    </p:spTree>
    <p:extLst>
      <p:ext uri="{BB962C8B-B14F-4D97-AF65-F5344CB8AC3E}">
        <p14:creationId xmlns:p14="http://schemas.microsoft.com/office/powerpoint/2010/main" val="4028194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DBA800B-8A4E-5046-AB05-69ECC3D2A7B8}" type="slidenum">
              <a:rPr lang="en-US" smtClean="0"/>
              <a:t>5</a:t>
            </a:fld>
            <a:endParaRPr lang="en-US"/>
          </a:p>
        </p:txBody>
      </p:sp>
    </p:spTree>
    <p:extLst>
      <p:ext uri="{BB962C8B-B14F-4D97-AF65-F5344CB8AC3E}">
        <p14:creationId xmlns:p14="http://schemas.microsoft.com/office/powerpoint/2010/main" val="100383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a:t>https://wellsfargo.bluematrix.com/docs/html/8</a:t>
            </a:r>
          </a:p>
          <a:p>
            <a:pPr marL="174970" indent="-174970">
              <a:buFont typeface="Arial" panose="020B0604020202020204" pitchFamily="34" charset="0"/>
              <a:buChar char="•"/>
            </a:pPr>
            <a:r>
              <a:rPr lang="en-US"/>
              <a:t>https://twitter.com/RodZeidan/status/15164233190669353055511bdb-99a7-4e1c-92c3-b157ae9113d1.html </a:t>
            </a:r>
          </a:p>
        </p:txBody>
      </p:sp>
      <p:sp>
        <p:nvSpPr>
          <p:cNvPr id="4" name="Slide Number Placeholder 3"/>
          <p:cNvSpPr>
            <a:spLocks noGrp="1"/>
          </p:cNvSpPr>
          <p:nvPr>
            <p:ph type="sldNum" sz="quarter" idx="5"/>
          </p:nvPr>
        </p:nvSpPr>
        <p:spPr/>
        <p:txBody>
          <a:bodyPr/>
          <a:lstStyle/>
          <a:p>
            <a:fld id="{9DBA800B-8A4E-5046-AB05-69ECC3D2A7B8}" type="slidenum">
              <a:rPr lang="en-US" smtClean="0"/>
              <a:t>6</a:t>
            </a:fld>
            <a:endParaRPr lang="en-US"/>
          </a:p>
        </p:txBody>
      </p:sp>
    </p:spTree>
    <p:extLst>
      <p:ext uri="{BB962C8B-B14F-4D97-AF65-F5344CB8AC3E}">
        <p14:creationId xmlns:p14="http://schemas.microsoft.com/office/powerpoint/2010/main" val="201536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A800B-8A4E-5046-AB05-69ECC3D2A7B8}" type="slidenum">
              <a:rPr lang="en-US" smtClean="0"/>
              <a:t>7</a:t>
            </a:fld>
            <a:endParaRPr lang="en-US"/>
          </a:p>
        </p:txBody>
      </p:sp>
    </p:spTree>
    <p:extLst>
      <p:ext uri="{BB962C8B-B14F-4D97-AF65-F5344CB8AC3E}">
        <p14:creationId xmlns:p14="http://schemas.microsoft.com/office/powerpoint/2010/main" val="427294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marR="0" lvl="0" indent="-174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CPI, a broad measure of consumer prices, rose 8.5% annually in July. </a:t>
            </a:r>
          </a:p>
          <a:p>
            <a:pPr marL="174970" marR="0" lvl="0" indent="-174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Inflation was unchanged from June to July. A surprise slowing. </a:t>
            </a:r>
            <a:endParaRPr lang="en-US" dirty="0"/>
          </a:p>
          <a:p>
            <a:pPr marL="174970" indent="-174970">
              <a:buFont typeface="Arial" panose="020B0604020202020204" pitchFamily="34" charset="0"/>
              <a:buChar char="•"/>
            </a:pPr>
            <a:r>
              <a:rPr lang="en-US" i="0" dirty="0"/>
              <a:t>Energy +32.6% annually, gas +44%; Food +10.9%; shelter +5.7%.</a:t>
            </a:r>
          </a:p>
          <a:p>
            <a:pPr marL="174970" indent="-174970">
              <a:buFont typeface="Arial" panose="020B0604020202020204" pitchFamily="34" charset="0"/>
              <a:buChar char="•"/>
            </a:pPr>
            <a:r>
              <a:rPr lang="en-US" dirty="0"/>
              <a:t>Expect inflation to come down by end of the year closer to 7% as wage increases slow, supply chain improves, and lower inflation expectations because of Fed actions take steam out of price pressures.</a:t>
            </a:r>
          </a:p>
          <a:p>
            <a:pPr marL="174970" indent="-174970">
              <a:buFont typeface="Arial" panose="020B0604020202020204" pitchFamily="34" charset="0"/>
              <a:buChar char="•"/>
            </a:pPr>
            <a:r>
              <a:rPr lang="en-US" dirty="0"/>
              <a:t>Risks it doesn’t come down come from energy prices (geopolitical instability, reduced access to production at home) and housing prices rising more. </a:t>
            </a:r>
          </a:p>
          <a:p>
            <a:pPr marL="174970" indent="-174970" defTabSz="933172">
              <a:buFont typeface="Arial" panose="020B0604020202020204" pitchFamily="34" charset="0"/>
              <a:buChar char="•"/>
              <a:defRPr/>
            </a:pPr>
            <a:r>
              <a:rPr lang="en-US" dirty="0"/>
              <a:t>Inflation is running hot because there is rising demand, lots of money in people’s pockets, and choked supply chains. Supply chain issues and pent-up savings will work themselves out – </a:t>
            </a:r>
            <a:r>
              <a:rPr lang="en-US" i="1" dirty="0"/>
              <a:t>eventually</a:t>
            </a:r>
            <a:r>
              <a:rPr lang="en-US" dirty="0"/>
              <a:t>.</a:t>
            </a:r>
          </a:p>
          <a:p>
            <a:pPr marL="174970" indent="-174970" defTabSz="933172">
              <a:buFont typeface="Arial" panose="020B0604020202020204" pitchFamily="34" charset="0"/>
              <a:buChar char="•"/>
              <a:defRPr/>
            </a:pPr>
            <a:r>
              <a:rPr lang="en-US" dirty="0"/>
              <a:t>Monetary policy though is the main driver of inflation though. Low interest rates and large balance sheet = lots more money in the economy. See the Money Supply chart. </a:t>
            </a:r>
          </a:p>
          <a:p>
            <a:pPr marL="174970" indent="-174970" defTabSz="933172">
              <a:buFont typeface="Arial" panose="020B0604020202020204" pitchFamily="34" charset="0"/>
              <a:buChar char="•"/>
              <a:defRPr/>
            </a:pPr>
            <a:r>
              <a:rPr lang="en-US" dirty="0"/>
              <a:t>The Fed is now raising interest rates and shrinking its balance sheet to bring inflation down. </a:t>
            </a:r>
          </a:p>
          <a:p>
            <a:pPr marL="174970" indent="-174970">
              <a:buFont typeface="Arial" panose="020B0604020202020204" pitchFamily="34" charset="0"/>
              <a:buChar char="•"/>
            </a:pPr>
            <a:r>
              <a:rPr lang="en-US" dirty="0"/>
              <a:t>The Fed targets “symmetric and average” 2% inflation. </a:t>
            </a:r>
          </a:p>
          <a:p>
            <a:pPr marL="174970" indent="-174970">
              <a:buFont typeface="Arial" panose="020B0604020202020204" pitchFamily="34" charset="0"/>
              <a:buChar char="•"/>
            </a:pPr>
            <a:r>
              <a:rPr lang="en-US" dirty="0"/>
              <a:t>We won’t be back to that level until 2024 –at the earliest. </a:t>
            </a:r>
          </a:p>
          <a:p>
            <a:pPr marL="174970" indent="-174970">
              <a:buFont typeface="Arial" panose="020B0604020202020204" pitchFamily="34" charset="0"/>
              <a:buChar char="•"/>
            </a:pPr>
            <a:r>
              <a:rPr lang="en-US" dirty="0"/>
              <a:t>Fed raised 2022 year-end forecast in June to 5.2%; up from 4.3% estimate in March. This is “PCE” inflation, a different measure than this. Comparing PCE to CPI gives the 7% estimate above. </a:t>
            </a:r>
          </a:p>
          <a:p>
            <a:pPr marL="174970" indent="-174970">
              <a:buFont typeface="Arial" panose="020B0604020202020204" pitchFamily="34" charset="0"/>
              <a:buChar char="•"/>
            </a:pPr>
            <a:r>
              <a:rPr lang="en-US" dirty="0"/>
              <a:t>Interesting article about why inflation won’t be transitory: https://www.wsj.com/articles/monetary-bathtub-overflowing-inflation-drain-transitory-11634847429  </a:t>
            </a:r>
          </a:p>
          <a:p>
            <a:pPr marL="174970" indent="-174970" defTabSz="933172">
              <a:buFont typeface="Arial" panose="020B0604020202020204" pitchFamily="34" charset="0"/>
              <a:buChar char="•"/>
              <a:defRPr/>
            </a:pPr>
            <a:r>
              <a:rPr lang="en-US" dirty="0"/>
              <a:t>Source: Bureau of Labor Statistic</a:t>
            </a:r>
          </a:p>
        </p:txBody>
      </p:sp>
      <p:sp>
        <p:nvSpPr>
          <p:cNvPr id="4" name="Slide Number Placeholder 3"/>
          <p:cNvSpPr>
            <a:spLocks noGrp="1"/>
          </p:cNvSpPr>
          <p:nvPr>
            <p:ph type="sldNum" sz="quarter" idx="5"/>
          </p:nvPr>
        </p:nvSpPr>
        <p:spPr/>
        <p:txBody>
          <a:bodyPr/>
          <a:lstStyle/>
          <a:p>
            <a:fld id="{9DBA800B-8A4E-5046-AB05-69ECC3D2A7B8}" type="slidenum">
              <a:rPr lang="en-US" smtClean="0"/>
              <a:t>8</a:t>
            </a:fld>
            <a:endParaRPr lang="en-US"/>
          </a:p>
        </p:txBody>
      </p:sp>
    </p:spTree>
    <p:extLst>
      <p:ext uri="{BB962C8B-B14F-4D97-AF65-F5344CB8AC3E}">
        <p14:creationId xmlns:p14="http://schemas.microsoft.com/office/powerpoint/2010/main" val="116163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a:t>Wage growth remains strong, but inflation is far outpacing it. </a:t>
            </a:r>
          </a:p>
          <a:p>
            <a:pPr marL="174970" indent="-174970">
              <a:buFont typeface="Arial" panose="020B0604020202020204" pitchFamily="34" charset="0"/>
              <a:buChar char="•"/>
            </a:pPr>
            <a:r>
              <a:rPr lang="en-US"/>
              <a:t>Inflation has been well above (strong) wage growth since March 2021. </a:t>
            </a:r>
          </a:p>
          <a:p>
            <a:pPr marL="174970" indent="-174970">
              <a:buFont typeface="Arial" panose="020B0604020202020204" pitchFamily="34" charset="0"/>
              <a:buChar char="•"/>
            </a:pPr>
            <a:r>
              <a:rPr lang="en-US"/>
              <a:t>The gap rose in May. </a:t>
            </a:r>
          </a:p>
          <a:p>
            <a:pPr marL="174970" indent="-174970">
              <a:buFont typeface="Arial" panose="020B0604020202020204" pitchFamily="34" charset="0"/>
              <a:buChar char="•"/>
            </a:pPr>
            <a:r>
              <a:rPr lang="en-US"/>
              <a:t>Real buying power is eroding.</a:t>
            </a:r>
          </a:p>
          <a:p>
            <a:pPr marL="174970" indent="-174970">
              <a:buFont typeface="Arial" panose="020B0604020202020204" pitchFamily="34" charset="0"/>
              <a:buChar char="•"/>
            </a:pPr>
            <a:r>
              <a:rPr lang="en-US"/>
              <a:t>Consumers, workers, families, are noticing. </a:t>
            </a:r>
          </a:p>
          <a:p>
            <a:pPr marL="174970" indent="-17497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DBA800B-8A4E-5046-AB05-69ECC3D2A7B8}" type="slidenum">
              <a:rPr lang="en-US" smtClean="0"/>
              <a:t>9</a:t>
            </a:fld>
            <a:endParaRPr lang="en-US"/>
          </a:p>
        </p:txBody>
      </p:sp>
    </p:spTree>
    <p:extLst>
      <p:ext uri="{BB962C8B-B14F-4D97-AF65-F5344CB8AC3E}">
        <p14:creationId xmlns:p14="http://schemas.microsoft.com/office/powerpoint/2010/main" val="953430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screenshot of a computer&#10;&#10;Description automatically generated with medium confidence">
            <a:extLst>
              <a:ext uri="{FF2B5EF4-FFF2-40B4-BE49-F238E27FC236}">
                <a16:creationId xmlns:a16="http://schemas.microsoft.com/office/drawing/2014/main" id="{BF3C3AA6-7773-134A-BD56-4D28DEFD7826}"/>
              </a:ext>
            </a:extLst>
          </p:cNvPr>
          <p:cNvPicPr>
            <a:picLocks noChangeAspect="1"/>
          </p:cNvPicPr>
          <p:nvPr userDrawn="1"/>
        </p:nvPicPr>
        <p:blipFill>
          <a:blip r:embed="rId2"/>
          <a:stretch>
            <a:fillRect/>
          </a:stretch>
        </p:blipFill>
        <p:spPr>
          <a:xfrm>
            <a:off x="-74428" y="-41866"/>
            <a:ext cx="12266428" cy="6899866"/>
          </a:xfrm>
          <a:prstGeom prst="rect">
            <a:avLst/>
          </a:prstGeom>
        </p:spPr>
      </p:pic>
      <p:sp>
        <p:nvSpPr>
          <p:cNvPr id="3" name="Subtitle 2">
            <a:extLst>
              <a:ext uri="{FF2B5EF4-FFF2-40B4-BE49-F238E27FC236}">
                <a16:creationId xmlns:a16="http://schemas.microsoft.com/office/drawing/2014/main" id="{00B8F861-D867-E545-9D38-5C712C0766FE}"/>
              </a:ext>
            </a:extLst>
          </p:cNvPr>
          <p:cNvSpPr>
            <a:spLocks noGrp="1"/>
          </p:cNvSpPr>
          <p:nvPr>
            <p:ph type="subTitle" idx="1"/>
          </p:nvPr>
        </p:nvSpPr>
        <p:spPr>
          <a:xfrm>
            <a:off x="3105149" y="3628800"/>
            <a:ext cx="9086851" cy="2360837"/>
          </a:xfrm>
        </p:spPr>
        <p:txBody>
          <a:bodyPr>
            <a:normAutofit/>
          </a:bodyPr>
          <a:lstStyle>
            <a:lvl1pPr marL="0" indent="0" algn="l">
              <a:buNone/>
              <a:defRPr sz="2800">
                <a:solidFill>
                  <a:srgbClr val="79A7D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023A6B-6AE2-0946-AF83-1D512DFF884F}"/>
              </a:ext>
            </a:extLst>
          </p:cNvPr>
          <p:cNvSpPr>
            <a:spLocks noGrp="1"/>
          </p:cNvSpPr>
          <p:nvPr>
            <p:ph type="dt" sz="half" idx="10"/>
          </p:nvPr>
        </p:nvSpPr>
        <p:spPr/>
        <p:txBody>
          <a:bodyPr/>
          <a:lstStyle/>
          <a:p>
            <a:fld id="{77EAF1DD-D2A4-A345-9952-3C8A15F25AF3}" type="datetimeFigureOut">
              <a:rPr lang="en-US" smtClean="0"/>
              <a:t>8/9/2022</a:t>
            </a:fld>
            <a:endParaRPr lang="en-US"/>
          </a:p>
        </p:txBody>
      </p:sp>
      <p:sp>
        <p:nvSpPr>
          <p:cNvPr id="5" name="Footer Placeholder 4">
            <a:extLst>
              <a:ext uri="{FF2B5EF4-FFF2-40B4-BE49-F238E27FC236}">
                <a16:creationId xmlns:a16="http://schemas.microsoft.com/office/drawing/2014/main" id="{596615D3-DC3B-2340-9D03-EDC27C359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15908-8B57-F147-882F-8E25B35FE5EB}"/>
              </a:ext>
            </a:extLst>
          </p:cNvPr>
          <p:cNvSpPr>
            <a:spLocks noGrp="1"/>
          </p:cNvSpPr>
          <p:nvPr>
            <p:ph type="sldNum" sz="quarter" idx="12"/>
          </p:nvPr>
        </p:nvSpPr>
        <p:spPr/>
        <p:txBody>
          <a:bodyPr/>
          <a:lstStyle/>
          <a:p>
            <a:fld id="{3EB6DD6B-32BA-FE4E-A1A2-3E57E760B740}" type="slidenum">
              <a:rPr lang="en-US" smtClean="0"/>
              <a:t>‹#›</a:t>
            </a:fld>
            <a:endParaRPr lang="en-US"/>
          </a:p>
        </p:txBody>
      </p:sp>
      <p:pic>
        <p:nvPicPr>
          <p:cNvPr id="12" name="Picture 11" descr="A picture containing text, clipart&#10;&#10;Description automatically generated">
            <a:extLst>
              <a:ext uri="{FF2B5EF4-FFF2-40B4-BE49-F238E27FC236}">
                <a16:creationId xmlns:a16="http://schemas.microsoft.com/office/drawing/2014/main" id="{32177D59-4D6C-BA43-9CAC-6C10CB5AF8B2}"/>
              </a:ext>
            </a:extLst>
          </p:cNvPr>
          <p:cNvPicPr>
            <a:picLocks noChangeAspect="1"/>
          </p:cNvPicPr>
          <p:nvPr userDrawn="1"/>
        </p:nvPicPr>
        <p:blipFill>
          <a:blip r:embed="rId3"/>
          <a:stretch>
            <a:fillRect/>
          </a:stretch>
        </p:blipFill>
        <p:spPr>
          <a:xfrm>
            <a:off x="2728623" y="2411419"/>
            <a:ext cx="8593278" cy="1217381"/>
          </a:xfrm>
          <a:prstGeom prst="rect">
            <a:avLst/>
          </a:prstGeom>
        </p:spPr>
      </p:pic>
      <p:pic>
        <p:nvPicPr>
          <p:cNvPr id="7" name="Picture 6">
            <a:extLst>
              <a:ext uri="{FF2B5EF4-FFF2-40B4-BE49-F238E27FC236}">
                <a16:creationId xmlns:a16="http://schemas.microsoft.com/office/drawing/2014/main" id="{765AE30F-99D7-489C-AAD5-74A8A8DC9B49}"/>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9118" y="2656868"/>
            <a:ext cx="1931242" cy="1943864"/>
          </a:xfrm>
          <a:prstGeom prst="rect">
            <a:avLst/>
          </a:prstGeom>
        </p:spPr>
      </p:pic>
    </p:spTree>
    <p:extLst>
      <p:ext uri="{BB962C8B-B14F-4D97-AF65-F5344CB8AC3E}">
        <p14:creationId xmlns:p14="http://schemas.microsoft.com/office/powerpoint/2010/main" val="65169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A14D1-9102-BF41-A5CF-0A50BDFCBD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BB2A7-600B-BB4C-B49C-16848B612437}"/>
              </a:ext>
            </a:extLst>
          </p:cNvPr>
          <p:cNvSpPr>
            <a:spLocks noGrp="1"/>
          </p:cNvSpPr>
          <p:nvPr>
            <p:ph type="dt" sz="half" idx="10"/>
          </p:nvPr>
        </p:nvSpPr>
        <p:spPr/>
        <p:txBody>
          <a:bodyPr/>
          <a:lstStyle/>
          <a:p>
            <a:fld id="{77EAF1DD-D2A4-A345-9952-3C8A15F25AF3}" type="datetimeFigureOut">
              <a:rPr lang="en-US" smtClean="0"/>
              <a:t>8/9/2022</a:t>
            </a:fld>
            <a:endParaRPr lang="en-US"/>
          </a:p>
        </p:txBody>
      </p:sp>
      <p:sp>
        <p:nvSpPr>
          <p:cNvPr id="5" name="Footer Placeholder 4">
            <a:extLst>
              <a:ext uri="{FF2B5EF4-FFF2-40B4-BE49-F238E27FC236}">
                <a16:creationId xmlns:a16="http://schemas.microsoft.com/office/drawing/2014/main" id="{C7321D18-703B-9345-B012-BF6AF0A5A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A6A53-35FF-D942-8252-A617694EE2B2}"/>
              </a:ext>
            </a:extLst>
          </p:cNvPr>
          <p:cNvSpPr>
            <a:spLocks noGrp="1"/>
          </p:cNvSpPr>
          <p:nvPr>
            <p:ph type="sldNum" sz="quarter" idx="12"/>
          </p:nvPr>
        </p:nvSpPr>
        <p:spPr/>
        <p:txBody>
          <a:bodyPr/>
          <a:lstStyle/>
          <a:p>
            <a:fld id="{3EB6DD6B-32BA-FE4E-A1A2-3E57E760B740}" type="slidenum">
              <a:rPr lang="en-US" smtClean="0"/>
              <a:t>‹#›</a:t>
            </a:fld>
            <a:endParaRPr lang="en-US"/>
          </a:p>
        </p:txBody>
      </p:sp>
      <p:sp>
        <p:nvSpPr>
          <p:cNvPr id="9" name="Title 1">
            <a:extLst>
              <a:ext uri="{FF2B5EF4-FFF2-40B4-BE49-F238E27FC236}">
                <a16:creationId xmlns:a16="http://schemas.microsoft.com/office/drawing/2014/main" id="{B5B1F8E0-7672-E24C-B119-63F94E14F5DE}"/>
              </a:ext>
            </a:extLst>
          </p:cNvPr>
          <p:cNvSpPr>
            <a:spLocks noGrp="1"/>
          </p:cNvSpPr>
          <p:nvPr>
            <p:ph type="title" hasCustomPrompt="1"/>
          </p:nvPr>
        </p:nvSpPr>
        <p:spPr>
          <a:xfrm>
            <a:off x="2571366" y="989694"/>
            <a:ext cx="9272876" cy="1077935"/>
          </a:xfrm>
          <a:prstGeom prst="rect">
            <a:avLst/>
          </a:prstGeom>
        </p:spPr>
        <p:txBody>
          <a:bodyPr/>
          <a:lstStyle>
            <a:lvl1pPr>
              <a:defRPr sz="4400"/>
            </a:lvl1pPr>
          </a:lstStyle>
          <a:p>
            <a:r>
              <a:rPr lang="en-US"/>
              <a:t>Click To Edit Master Title Style</a:t>
            </a:r>
          </a:p>
        </p:txBody>
      </p:sp>
      <p:pic>
        <p:nvPicPr>
          <p:cNvPr id="10" name="Picture 9" descr="A picture containing text, clipart&#10;&#10;Description automatically generated">
            <a:extLst>
              <a:ext uri="{FF2B5EF4-FFF2-40B4-BE49-F238E27FC236}">
                <a16:creationId xmlns:a16="http://schemas.microsoft.com/office/drawing/2014/main" id="{BDB0E390-317A-CC45-B56B-977FA2A7778D}"/>
              </a:ext>
            </a:extLst>
          </p:cNvPr>
          <p:cNvPicPr>
            <a:picLocks noChangeAspect="1"/>
          </p:cNvPicPr>
          <p:nvPr userDrawn="1"/>
        </p:nvPicPr>
        <p:blipFill>
          <a:blip r:embed="rId2"/>
          <a:stretch>
            <a:fillRect/>
          </a:stretch>
        </p:blipFill>
        <p:spPr>
          <a:xfrm>
            <a:off x="2376689" y="422625"/>
            <a:ext cx="4002847" cy="567070"/>
          </a:xfrm>
          <a:prstGeom prst="rect">
            <a:avLst/>
          </a:prstGeom>
        </p:spPr>
      </p:pic>
      <p:pic>
        <p:nvPicPr>
          <p:cNvPr id="2" name="Picture 1">
            <a:extLst>
              <a:ext uri="{FF2B5EF4-FFF2-40B4-BE49-F238E27FC236}">
                <a16:creationId xmlns:a16="http://schemas.microsoft.com/office/drawing/2014/main" id="{EEE69BD9-4DEC-4E64-A12F-70236C2AB7F2}"/>
              </a:ext>
            </a:extLst>
          </p:cNvPr>
          <p:cNvPicPr>
            <a:picLocks noChangeAspect="1"/>
          </p:cNvPicPr>
          <p:nvPr userDrawn="1"/>
        </p:nvPicPr>
        <p:blipFill>
          <a:blip r:embed="rId3"/>
          <a:stretch>
            <a:fillRect/>
          </a:stretch>
        </p:blipFill>
        <p:spPr>
          <a:xfrm>
            <a:off x="347758" y="422625"/>
            <a:ext cx="1457325" cy="1466850"/>
          </a:xfrm>
          <a:prstGeom prst="rect">
            <a:avLst/>
          </a:prstGeom>
        </p:spPr>
      </p:pic>
    </p:spTree>
    <p:extLst>
      <p:ext uri="{BB962C8B-B14F-4D97-AF65-F5344CB8AC3E}">
        <p14:creationId xmlns:p14="http://schemas.microsoft.com/office/powerpoint/2010/main" val="137380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D0DE96C-B8E4-594B-A781-61BE3717BF4D}"/>
              </a:ext>
            </a:extLst>
          </p:cNvPr>
          <p:cNvSpPr>
            <a:spLocks noGrp="1"/>
          </p:cNvSpPr>
          <p:nvPr>
            <p:ph type="dt" sz="half" idx="10"/>
          </p:nvPr>
        </p:nvSpPr>
        <p:spPr/>
        <p:txBody>
          <a:bodyPr/>
          <a:lstStyle/>
          <a:p>
            <a:fld id="{77EAF1DD-D2A4-A345-9952-3C8A15F25AF3}" type="datetimeFigureOut">
              <a:rPr lang="en-US" smtClean="0"/>
              <a:t>8/9/2022</a:t>
            </a:fld>
            <a:endParaRPr lang="en-US"/>
          </a:p>
        </p:txBody>
      </p:sp>
      <p:sp>
        <p:nvSpPr>
          <p:cNvPr id="4" name="Footer Placeholder 3">
            <a:extLst>
              <a:ext uri="{FF2B5EF4-FFF2-40B4-BE49-F238E27FC236}">
                <a16:creationId xmlns:a16="http://schemas.microsoft.com/office/drawing/2014/main" id="{7B74FBE3-62BE-4C44-AE1A-C28017F243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F9E91-FD6B-D940-82FB-74CCED3CB539}"/>
              </a:ext>
            </a:extLst>
          </p:cNvPr>
          <p:cNvSpPr>
            <a:spLocks noGrp="1"/>
          </p:cNvSpPr>
          <p:nvPr>
            <p:ph type="sldNum" sz="quarter" idx="12"/>
          </p:nvPr>
        </p:nvSpPr>
        <p:spPr/>
        <p:txBody>
          <a:bodyPr/>
          <a:lstStyle/>
          <a:p>
            <a:fld id="{3EB6DD6B-32BA-FE4E-A1A2-3E57E760B740}" type="slidenum">
              <a:rPr lang="en-US" smtClean="0"/>
              <a:t>‹#›</a:t>
            </a:fld>
            <a:endParaRPr lang="en-US"/>
          </a:p>
        </p:txBody>
      </p:sp>
      <p:pic>
        <p:nvPicPr>
          <p:cNvPr id="8" name="Picture 7" descr="A picture containing text, clipart&#10;&#10;Description automatically generated">
            <a:extLst>
              <a:ext uri="{FF2B5EF4-FFF2-40B4-BE49-F238E27FC236}">
                <a16:creationId xmlns:a16="http://schemas.microsoft.com/office/drawing/2014/main" id="{4A690428-B0CE-C84C-81DA-6FF2FA1F1F07}"/>
              </a:ext>
            </a:extLst>
          </p:cNvPr>
          <p:cNvPicPr>
            <a:picLocks noChangeAspect="1"/>
          </p:cNvPicPr>
          <p:nvPr userDrawn="1"/>
        </p:nvPicPr>
        <p:blipFill>
          <a:blip r:embed="rId2"/>
          <a:stretch>
            <a:fillRect/>
          </a:stretch>
        </p:blipFill>
        <p:spPr>
          <a:xfrm>
            <a:off x="2376689" y="422625"/>
            <a:ext cx="4002847" cy="567070"/>
          </a:xfrm>
          <a:prstGeom prst="rect">
            <a:avLst/>
          </a:prstGeom>
        </p:spPr>
      </p:pic>
      <p:sp>
        <p:nvSpPr>
          <p:cNvPr id="9" name="Title 1">
            <a:extLst>
              <a:ext uri="{FF2B5EF4-FFF2-40B4-BE49-F238E27FC236}">
                <a16:creationId xmlns:a16="http://schemas.microsoft.com/office/drawing/2014/main" id="{E4F2AE6A-CC86-9544-A7EC-4361C9654E9C}"/>
              </a:ext>
            </a:extLst>
          </p:cNvPr>
          <p:cNvSpPr>
            <a:spLocks noGrp="1"/>
          </p:cNvSpPr>
          <p:nvPr>
            <p:ph type="title" hasCustomPrompt="1"/>
          </p:nvPr>
        </p:nvSpPr>
        <p:spPr>
          <a:xfrm>
            <a:off x="2571366" y="989694"/>
            <a:ext cx="9272876" cy="1077935"/>
          </a:xfrm>
          <a:prstGeom prst="rect">
            <a:avLst/>
          </a:prstGeom>
        </p:spPr>
        <p:txBody>
          <a:bodyPr/>
          <a:lstStyle>
            <a:lvl1pPr>
              <a:defRPr sz="4400"/>
            </a:lvl1pPr>
          </a:lstStyle>
          <a:p>
            <a:r>
              <a:rPr lang="en-US"/>
              <a:t>Click To Edit Master Title Style</a:t>
            </a:r>
          </a:p>
        </p:txBody>
      </p:sp>
      <p:pic>
        <p:nvPicPr>
          <p:cNvPr id="2" name="Picture 1">
            <a:extLst>
              <a:ext uri="{FF2B5EF4-FFF2-40B4-BE49-F238E27FC236}">
                <a16:creationId xmlns:a16="http://schemas.microsoft.com/office/drawing/2014/main" id="{03D65818-26DB-4977-BA1E-69557EFBD8C0}"/>
              </a:ext>
            </a:extLst>
          </p:cNvPr>
          <p:cNvPicPr>
            <a:picLocks noChangeAspect="1"/>
          </p:cNvPicPr>
          <p:nvPr userDrawn="1"/>
        </p:nvPicPr>
        <p:blipFill>
          <a:blip r:embed="rId3"/>
          <a:stretch>
            <a:fillRect/>
          </a:stretch>
        </p:blipFill>
        <p:spPr>
          <a:xfrm>
            <a:off x="347758" y="376905"/>
            <a:ext cx="1457325" cy="1466850"/>
          </a:xfrm>
          <a:prstGeom prst="rect">
            <a:avLst/>
          </a:prstGeom>
        </p:spPr>
      </p:pic>
    </p:spTree>
    <p:extLst>
      <p:ext uri="{BB962C8B-B14F-4D97-AF65-F5344CB8AC3E}">
        <p14:creationId xmlns:p14="http://schemas.microsoft.com/office/powerpoint/2010/main" val="190150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A5F9B-26D7-6C46-8396-452D91839B5B}"/>
              </a:ext>
            </a:extLst>
          </p:cNvPr>
          <p:cNvSpPr>
            <a:spLocks noGrp="1"/>
          </p:cNvSpPr>
          <p:nvPr>
            <p:ph type="dt" sz="half" idx="10"/>
          </p:nvPr>
        </p:nvSpPr>
        <p:spPr/>
        <p:txBody>
          <a:bodyPr/>
          <a:lstStyle/>
          <a:p>
            <a:fld id="{77EAF1DD-D2A4-A345-9952-3C8A15F25AF3}" type="datetimeFigureOut">
              <a:rPr lang="en-US" smtClean="0"/>
              <a:t>8/9/2022</a:t>
            </a:fld>
            <a:endParaRPr lang="en-US"/>
          </a:p>
        </p:txBody>
      </p:sp>
      <p:sp>
        <p:nvSpPr>
          <p:cNvPr id="3" name="Footer Placeholder 2">
            <a:extLst>
              <a:ext uri="{FF2B5EF4-FFF2-40B4-BE49-F238E27FC236}">
                <a16:creationId xmlns:a16="http://schemas.microsoft.com/office/drawing/2014/main" id="{CD18E3C0-5F7D-0F4F-BABF-CD54321C96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2F8187-6252-EE4F-940B-BB5AB29F69D6}"/>
              </a:ext>
            </a:extLst>
          </p:cNvPr>
          <p:cNvSpPr>
            <a:spLocks noGrp="1"/>
          </p:cNvSpPr>
          <p:nvPr>
            <p:ph type="sldNum" sz="quarter" idx="12"/>
          </p:nvPr>
        </p:nvSpPr>
        <p:spPr/>
        <p:txBody>
          <a:bodyPr/>
          <a:lstStyle/>
          <a:p>
            <a:fld id="{3EB6DD6B-32BA-FE4E-A1A2-3E57E760B740}" type="slidenum">
              <a:rPr lang="en-US" smtClean="0"/>
              <a:t>‹#›</a:t>
            </a:fld>
            <a:endParaRPr lang="en-US"/>
          </a:p>
        </p:txBody>
      </p:sp>
      <p:pic>
        <p:nvPicPr>
          <p:cNvPr id="6" name="Picture 5" descr="Background pattern&#10;&#10;Description automatically generated">
            <a:extLst>
              <a:ext uri="{FF2B5EF4-FFF2-40B4-BE49-F238E27FC236}">
                <a16:creationId xmlns:a16="http://schemas.microsoft.com/office/drawing/2014/main" id="{77E03C77-9C87-FD4B-BBFD-90AA9D8F9C6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2244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C7B5-ABF8-4828-A707-E55E137520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1085E7-F5F6-4BC2-9990-C38784B599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73980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884BC65-3DCF-C04B-B949-39B31C374A67}"/>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FDA4A4D-6E82-C348-9FCD-702E0480C980}"/>
              </a:ext>
            </a:extLst>
          </p:cNvPr>
          <p:cNvSpPr>
            <a:spLocks noGrp="1"/>
          </p:cNvSpPr>
          <p:nvPr>
            <p:ph type="title"/>
          </p:nvPr>
        </p:nvSpPr>
        <p:spPr>
          <a:xfrm>
            <a:off x="2571366" y="0"/>
            <a:ext cx="9272876" cy="2318400"/>
          </a:xfrm>
          <a:prstGeom prst="rect">
            <a:avLst/>
          </a:prstGeom>
        </p:spPr>
        <p:txBody>
          <a:bodyPr vert="horz" lIns="0" tIns="0" rIns="0" bIns="0" rtlCol="0" anchor="ctr">
            <a:noAutofit/>
          </a:bodyPr>
          <a:lstStyle/>
          <a:p>
            <a:r>
              <a:rPr lang="en-US"/>
              <a:t>MASTER TITLE STYLE</a:t>
            </a:r>
          </a:p>
        </p:txBody>
      </p:sp>
      <p:sp>
        <p:nvSpPr>
          <p:cNvPr id="3" name="Text Placeholder 2">
            <a:extLst>
              <a:ext uri="{FF2B5EF4-FFF2-40B4-BE49-F238E27FC236}">
                <a16:creationId xmlns:a16="http://schemas.microsoft.com/office/drawing/2014/main" id="{0681BC22-09CC-E34D-86B3-9F49D2AD398C}"/>
              </a:ext>
            </a:extLst>
          </p:cNvPr>
          <p:cNvSpPr>
            <a:spLocks noGrp="1"/>
          </p:cNvSpPr>
          <p:nvPr>
            <p:ph type="body" idx="1"/>
          </p:nvPr>
        </p:nvSpPr>
        <p:spPr>
          <a:xfrm>
            <a:off x="2571366" y="2592472"/>
            <a:ext cx="8782434" cy="39811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246C7-EB32-9147-B9F9-E730A7C4CB8C}"/>
              </a:ext>
            </a:extLst>
          </p:cNvPr>
          <p:cNvSpPr>
            <a:spLocks noGrp="1"/>
          </p:cNvSpPr>
          <p:nvPr>
            <p:ph type="dt" sz="half" idx="2"/>
          </p:nvPr>
        </p:nvSpPr>
        <p:spPr>
          <a:xfrm>
            <a:off x="838200" y="713207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AF1DD-D2A4-A345-9952-3C8A15F25AF3}" type="datetimeFigureOut">
              <a:rPr lang="en-US" smtClean="0"/>
              <a:t>8/9/2022</a:t>
            </a:fld>
            <a:endParaRPr lang="en-US"/>
          </a:p>
        </p:txBody>
      </p:sp>
      <p:sp>
        <p:nvSpPr>
          <p:cNvPr id="5" name="Footer Placeholder 4">
            <a:extLst>
              <a:ext uri="{FF2B5EF4-FFF2-40B4-BE49-F238E27FC236}">
                <a16:creationId xmlns:a16="http://schemas.microsoft.com/office/drawing/2014/main" id="{9E155F73-988D-F44C-B4CE-44DDE2318446}"/>
              </a:ext>
            </a:extLst>
          </p:cNvPr>
          <p:cNvSpPr>
            <a:spLocks noGrp="1"/>
          </p:cNvSpPr>
          <p:nvPr>
            <p:ph type="ftr" sz="quarter" idx="3"/>
          </p:nvPr>
        </p:nvSpPr>
        <p:spPr>
          <a:xfrm>
            <a:off x="4038600" y="71320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2831CD-165F-8341-B791-82D13C35F583}"/>
              </a:ext>
            </a:extLst>
          </p:cNvPr>
          <p:cNvSpPr>
            <a:spLocks noGrp="1"/>
          </p:cNvSpPr>
          <p:nvPr>
            <p:ph type="sldNum" sz="quarter" idx="4"/>
          </p:nvPr>
        </p:nvSpPr>
        <p:spPr>
          <a:xfrm>
            <a:off x="8610600" y="71320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6DD6B-32BA-FE4E-A1A2-3E57E760B740}" type="slidenum">
              <a:rPr lang="en-US" smtClean="0"/>
              <a:t>‹#›</a:t>
            </a:fld>
            <a:endParaRPr lang="en-US"/>
          </a:p>
        </p:txBody>
      </p:sp>
    </p:spTree>
    <p:extLst>
      <p:ext uri="{BB962C8B-B14F-4D97-AF65-F5344CB8AC3E}">
        <p14:creationId xmlns:p14="http://schemas.microsoft.com/office/powerpoint/2010/main" val="3392930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600" b="1" i="0" kern="1200">
          <a:solidFill>
            <a:srgbClr val="D7F0FC"/>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5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2C5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2C5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2C5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2C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67E1048F-40A2-7149-A862-82105ADA6383}"/>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80180911"/>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dubay@uschamb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E10C67-EFED-8D4B-A692-9721073B0FDA}"/>
              </a:ext>
            </a:extLst>
          </p:cNvPr>
          <p:cNvSpPr>
            <a:spLocks noGrp="1"/>
          </p:cNvSpPr>
          <p:nvPr>
            <p:ph type="subTitle" idx="1"/>
          </p:nvPr>
        </p:nvSpPr>
        <p:spPr>
          <a:xfrm>
            <a:off x="3105149" y="3874770"/>
            <a:ext cx="9086851" cy="2114867"/>
          </a:xfrm>
        </p:spPr>
        <p:txBody>
          <a:bodyPr/>
          <a:lstStyle/>
          <a:p>
            <a:r>
              <a:rPr lang="en-US" dirty="0"/>
              <a:t>Curtis Dubay</a:t>
            </a:r>
            <a:br>
              <a:rPr lang="en-US" dirty="0"/>
            </a:br>
            <a:r>
              <a:rPr lang="en-US" dirty="0"/>
              <a:t>Chief Economist, US Chamber of Commerce</a:t>
            </a:r>
            <a:br>
              <a:rPr lang="en-US" dirty="0"/>
            </a:br>
            <a:r>
              <a:rPr lang="en-US" dirty="0"/>
              <a:t>August 2022</a:t>
            </a:r>
          </a:p>
          <a:p>
            <a:pPr>
              <a:spcBef>
                <a:spcPts val="0"/>
              </a:spcBef>
            </a:pPr>
            <a:r>
              <a:rPr lang="en-US" dirty="0">
                <a:hlinkClick r:id="rId3"/>
              </a:rPr>
              <a:t>cdubay@uschamber.com</a:t>
            </a:r>
            <a:r>
              <a:rPr lang="en-US" dirty="0"/>
              <a:t> </a:t>
            </a:r>
          </a:p>
        </p:txBody>
      </p:sp>
    </p:spTree>
    <p:extLst>
      <p:ext uri="{BB962C8B-B14F-4D97-AF65-F5344CB8AC3E}">
        <p14:creationId xmlns:p14="http://schemas.microsoft.com/office/powerpoint/2010/main" val="335316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6A8CB-A81E-0945-8060-21FC3690A9F7}"/>
              </a:ext>
            </a:extLst>
          </p:cNvPr>
          <p:cNvSpPr>
            <a:spLocks noGrp="1"/>
          </p:cNvSpPr>
          <p:nvPr>
            <p:ph type="title"/>
          </p:nvPr>
        </p:nvSpPr>
        <p:spPr/>
        <p:txBody>
          <a:bodyPr/>
          <a:lstStyle/>
          <a:p>
            <a:r>
              <a:rPr lang="en-US" sz="3200" dirty="0"/>
              <a:t>Money Supply Rose Rapidly During Covid – Falling Now</a:t>
            </a:r>
          </a:p>
        </p:txBody>
      </p:sp>
      <p:graphicFrame>
        <p:nvGraphicFramePr>
          <p:cNvPr id="5" name="Chart 4">
            <a:extLst>
              <a:ext uri="{FF2B5EF4-FFF2-40B4-BE49-F238E27FC236}">
                <a16:creationId xmlns:a16="http://schemas.microsoft.com/office/drawing/2014/main" id="{46C3472B-52E1-46B7-AC4C-2E34027904EE}"/>
              </a:ext>
            </a:extLst>
          </p:cNvPr>
          <p:cNvGraphicFramePr>
            <a:graphicFrameLocks noGrp="1"/>
          </p:cNvGraphicFramePr>
          <p:nvPr>
            <p:extLst>
              <p:ext uri="{D42A27DB-BD31-4B8C-83A1-F6EECF244321}">
                <p14:modId xmlns:p14="http://schemas.microsoft.com/office/powerpoint/2010/main" val="823181823"/>
              </p:ext>
            </p:extLst>
          </p:nvPr>
        </p:nvGraphicFramePr>
        <p:xfrm>
          <a:off x="0" y="2341756"/>
          <a:ext cx="12192000" cy="4516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030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C05DD-38AE-6B4D-BDBB-FE976A869C44}"/>
              </a:ext>
            </a:extLst>
          </p:cNvPr>
          <p:cNvSpPr>
            <a:spLocks noGrp="1"/>
          </p:cNvSpPr>
          <p:nvPr>
            <p:ph type="title"/>
          </p:nvPr>
        </p:nvSpPr>
        <p:spPr/>
        <p:txBody>
          <a:bodyPr/>
          <a:lstStyle/>
          <a:p>
            <a:r>
              <a:rPr lang="en-US" dirty="0"/>
              <a:t>Inflation Expectations Remain ‘Anchored’</a:t>
            </a:r>
          </a:p>
        </p:txBody>
      </p:sp>
      <p:graphicFrame>
        <p:nvGraphicFramePr>
          <p:cNvPr id="4" name="Chart 3">
            <a:extLst>
              <a:ext uri="{FF2B5EF4-FFF2-40B4-BE49-F238E27FC236}">
                <a16:creationId xmlns:a16="http://schemas.microsoft.com/office/drawing/2014/main" id="{37BC0BE8-C6D1-4CE8-829C-832E07C5BAEB}"/>
              </a:ext>
            </a:extLst>
          </p:cNvPr>
          <p:cNvGraphicFramePr>
            <a:graphicFrameLocks noGrp="1"/>
          </p:cNvGraphicFramePr>
          <p:nvPr>
            <p:extLst>
              <p:ext uri="{D42A27DB-BD31-4B8C-83A1-F6EECF244321}">
                <p14:modId xmlns:p14="http://schemas.microsoft.com/office/powerpoint/2010/main" val="1281495255"/>
              </p:ext>
            </p:extLst>
          </p:nvPr>
        </p:nvGraphicFramePr>
        <p:xfrm>
          <a:off x="0" y="2335427"/>
          <a:ext cx="12191999" cy="4522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336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DC7FF-4834-894F-AAE2-36FFA6D3C9CE}"/>
              </a:ext>
            </a:extLst>
          </p:cNvPr>
          <p:cNvSpPr>
            <a:spLocks noGrp="1"/>
          </p:cNvSpPr>
          <p:nvPr>
            <p:ph type="title"/>
          </p:nvPr>
        </p:nvSpPr>
        <p:spPr>
          <a:xfrm>
            <a:off x="126124" y="3079532"/>
            <a:ext cx="12065876" cy="2848302"/>
          </a:xfrm>
        </p:spPr>
        <p:txBody>
          <a:bodyPr/>
          <a:lstStyle/>
          <a:p>
            <a:pPr algn="ctr"/>
            <a:r>
              <a:rPr lang="en-US" sz="4800" u="sng">
                <a:solidFill>
                  <a:schemeClr val="tx1"/>
                </a:solidFill>
              </a:rPr>
              <a:t>Interest Rates</a:t>
            </a:r>
          </a:p>
        </p:txBody>
      </p:sp>
    </p:spTree>
    <p:extLst>
      <p:ext uri="{BB962C8B-B14F-4D97-AF65-F5344CB8AC3E}">
        <p14:creationId xmlns:p14="http://schemas.microsoft.com/office/powerpoint/2010/main" val="246887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1FE72-5EED-3F47-BF18-4A3D7397053A}"/>
              </a:ext>
            </a:extLst>
          </p:cNvPr>
          <p:cNvSpPr>
            <a:spLocks noGrp="1"/>
          </p:cNvSpPr>
          <p:nvPr>
            <p:ph type="title"/>
          </p:nvPr>
        </p:nvSpPr>
        <p:spPr>
          <a:xfrm>
            <a:off x="2528836" y="850605"/>
            <a:ext cx="9272876" cy="1312717"/>
          </a:xfrm>
        </p:spPr>
        <p:txBody>
          <a:bodyPr/>
          <a:lstStyle/>
          <a:p>
            <a:r>
              <a:rPr lang="en-US" sz="3600"/>
              <a:t>Average 30 Year Fixed Mortgage Rate Rising Rapidly</a:t>
            </a:r>
          </a:p>
        </p:txBody>
      </p:sp>
      <p:graphicFrame>
        <p:nvGraphicFramePr>
          <p:cNvPr id="7" name="Chart 6">
            <a:extLst>
              <a:ext uri="{FF2B5EF4-FFF2-40B4-BE49-F238E27FC236}">
                <a16:creationId xmlns:a16="http://schemas.microsoft.com/office/drawing/2014/main" id="{C4989C98-A4AC-4852-9543-6B5337FA3BB4}"/>
              </a:ext>
            </a:extLst>
          </p:cNvPr>
          <p:cNvGraphicFramePr>
            <a:graphicFrameLocks noGrp="1"/>
          </p:cNvGraphicFramePr>
          <p:nvPr>
            <p:extLst>
              <p:ext uri="{D42A27DB-BD31-4B8C-83A1-F6EECF244321}">
                <p14:modId xmlns:p14="http://schemas.microsoft.com/office/powerpoint/2010/main" val="4255804994"/>
              </p:ext>
            </p:extLst>
          </p:nvPr>
        </p:nvGraphicFramePr>
        <p:xfrm>
          <a:off x="0" y="2304288"/>
          <a:ext cx="12191999" cy="4553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027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1FE72-5EED-3F47-BF18-4A3D7397053A}"/>
              </a:ext>
            </a:extLst>
          </p:cNvPr>
          <p:cNvSpPr>
            <a:spLocks noGrp="1"/>
          </p:cNvSpPr>
          <p:nvPr>
            <p:ph type="title"/>
          </p:nvPr>
        </p:nvSpPr>
        <p:spPr>
          <a:xfrm>
            <a:off x="2528836" y="850605"/>
            <a:ext cx="9272876" cy="1312717"/>
          </a:xfrm>
        </p:spPr>
        <p:txBody>
          <a:bodyPr/>
          <a:lstStyle/>
          <a:p>
            <a:r>
              <a:rPr lang="en-US" sz="3600"/>
              <a:t>Borrowing Costs for Businesses Climbing Quickly</a:t>
            </a:r>
          </a:p>
        </p:txBody>
      </p:sp>
      <p:graphicFrame>
        <p:nvGraphicFramePr>
          <p:cNvPr id="5" name="Chart 4">
            <a:extLst>
              <a:ext uri="{FF2B5EF4-FFF2-40B4-BE49-F238E27FC236}">
                <a16:creationId xmlns:a16="http://schemas.microsoft.com/office/drawing/2014/main" id="{D1A2C9C4-036E-464C-9FDC-5B125F2F58D2}"/>
              </a:ext>
            </a:extLst>
          </p:cNvPr>
          <p:cNvGraphicFramePr>
            <a:graphicFrameLocks noGrp="1"/>
          </p:cNvGraphicFramePr>
          <p:nvPr>
            <p:extLst>
              <p:ext uri="{D42A27DB-BD31-4B8C-83A1-F6EECF244321}">
                <p14:modId xmlns:p14="http://schemas.microsoft.com/office/powerpoint/2010/main" val="65699560"/>
              </p:ext>
            </p:extLst>
          </p:nvPr>
        </p:nvGraphicFramePr>
        <p:xfrm>
          <a:off x="0" y="2349795"/>
          <a:ext cx="12192000" cy="45082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4217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DC7FF-4834-894F-AAE2-36FFA6D3C9CE}"/>
              </a:ext>
            </a:extLst>
          </p:cNvPr>
          <p:cNvSpPr>
            <a:spLocks noGrp="1"/>
          </p:cNvSpPr>
          <p:nvPr>
            <p:ph type="title"/>
          </p:nvPr>
        </p:nvSpPr>
        <p:spPr>
          <a:xfrm>
            <a:off x="126124" y="3079532"/>
            <a:ext cx="12065876" cy="2848302"/>
          </a:xfrm>
        </p:spPr>
        <p:txBody>
          <a:bodyPr/>
          <a:lstStyle/>
          <a:p>
            <a:pPr algn="ctr"/>
            <a:r>
              <a:rPr lang="en-US" sz="4800" u="sng">
                <a:solidFill>
                  <a:schemeClr val="tx1"/>
                </a:solidFill>
              </a:rPr>
              <a:t>Job Market</a:t>
            </a:r>
          </a:p>
        </p:txBody>
      </p:sp>
    </p:spTree>
    <p:extLst>
      <p:ext uri="{BB962C8B-B14F-4D97-AF65-F5344CB8AC3E}">
        <p14:creationId xmlns:p14="http://schemas.microsoft.com/office/powerpoint/2010/main" val="295620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6A8CB-A81E-0945-8060-21FC3690A9F7}"/>
              </a:ext>
            </a:extLst>
          </p:cNvPr>
          <p:cNvSpPr>
            <a:spLocks noGrp="1"/>
          </p:cNvSpPr>
          <p:nvPr>
            <p:ph type="title"/>
          </p:nvPr>
        </p:nvSpPr>
        <p:spPr/>
        <p:txBody>
          <a:bodyPr/>
          <a:lstStyle/>
          <a:p>
            <a:r>
              <a:rPr lang="en-US" sz="3600" dirty="0"/>
              <a:t>Job Openings </a:t>
            </a:r>
            <a:r>
              <a:rPr lang="en-US" sz="3600" i="1" u="sng" dirty="0"/>
              <a:t>4.8 </a:t>
            </a:r>
            <a:r>
              <a:rPr lang="en-US" sz="3600" b="0" i="1" u="sng" dirty="0"/>
              <a:t>Million </a:t>
            </a:r>
            <a:r>
              <a:rPr lang="en-US" sz="3600" dirty="0"/>
              <a:t>More than Unemployed Workers</a:t>
            </a:r>
          </a:p>
        </p:txBody>
      </p:sp>
      <p:graphicFrame>
        <p:nvGraphicFramePr>
          <p:cNvPr id="4" name="Chart 3">
            <a:extLst>
              <a:ext uri="{FF2B5EF4-FFF2-40B4-BE49-F238E27FC236}">
                <a16:creationId xmlns:a16="http://schemas.microsoft.com/office/drawing/2014/main" id="{64043005-9506-4FBB-8692-5BCFF0FEF992}"/>
              </a:ext>
            </a:extLst>
          </p:cNvPr>
          <p:cNvGraphicFramePr>
            <a:graphicFrameLocks noGrp="1"/>
          </p:cNvGraphicFramePr>
          <p:nvPr>
            <p:extLst>
              <p:ext uri="{D42A27DB-BD31-4B8C-83A1-F6EECF244321}">
                <p14:modId xmlns:p14="http://schemas.microsoft.com/office/powerpoint/2010/main" val="1679717734"/>
              </p:ext>
            </p:extLst>
          </p:nvPr>
        </p:nvGraphicFramePr>
        <p:xfrm>
          <a:off x="0" y="2348753"/>
          <a:ext cx="12191999" cy="4509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211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6A8CB-A81E-0945-8060-21FC3690A9F7}"/>
              </a:ext>
            </a:extLst>
          </p:cNvPr>
          <p:cNvSpPr>
            <a:spLocks noGrp="1"/>
          </p:cNvSpPr>
          <p:nvPr>
            <p:ph type="title"/>
          </p:nvPr>
        </p:nvSpPr>
        <p:spPr/>
        <p:txBody>
          <a:bodyPr/>
          <a:lstStyle/>
          <a:p>
            <a:r>
              <a:rPr lang="en-US" sz="3800" dirty="0"/>
              <a:t>The Economy Added 528,000 Jobs in July - the Gap Is Gone</a:t>
            </a:r>
            <a:endParaRPr lang="en-US" sz="3800" i="1" dirty="0"/>
          </a:p>
        </p:txBody>
      </p:sp>
      <p:graphicFrame>
        <p:nvGraphicFramePr>
          <p:cNvPr id="7" name="Chart 6">
            <a:extLst>
              <a:ext uri="{FF2B5EF4-FFF2-40B4-BE49-F238E27FC236}">
                <a16:creationId xmlns:a16="http://schemas.microsoft.com/office/drawing/2014/main" id="{2A630DFC-D22E-4BAE-9D6B-67AEF9B21F18}"/>
              </a:ext>
            </a:extLst>
          </p:cNvPr>
          <p:cNvGraphicFramePr>
            <a:graphicFrameLocks noGrp="1"/>
          </p:cNvGraphicFramePr>
          <p:nvPr>
            <p:extLst>
              <p:ext uri="{D42A27DB-BD31-4B8C-83A1-F6EECF244321}">
                <p14:modId xmlns:p14="http://schemas.microsoft.com/office/powerpoint/2010/main" val="4065237341"/>
              </p:ext>
            </p:extLst>
          </p:nvPr>
        </p:nvGraphicFramePr>
        <p:xfrm>
          <a:off x="0" y="2347784"/>
          <a:ext cx="12192000" cy="4510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54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DC7FF-4834-894F-AAE2-36FFA6D3C9CE}"/>
              </a:ext>
            </a:extLst>
          </p:cNvPr>
          <p:cNvSpPr>
            <a:spLocks noGrp="1"/>
          </p:cNvSpPr>
          <p:nvPr>
            <p:ph type="title"/>
          </p:nvPr>
        </p:nvSpPr>
        <p:spPr>
          <a:xfrm>
            <a:off x="126124" y="3079532"/>
            <a:ext cx="12065876" cy="2848302"/>
          </a:xfrm>
        </p:spPr>
        <p:txBody>
          <a:bodyPr/>
          <a:lstStyle/>
          <a:p>
            <a:pPr algn="ctr"/>
            <a:r>
              <a:rPr lang="en-US" sz="4800" u="sng" dirty="0">
                <a:solidFill>
                  <a:schemeClr val="tx1"/>
                </a:solidFill>
              </a:rPr>
              <a:t>Income, Savings, and Consumption</a:t>
            </a:r>
          </a:p>
        </p:txBody>
      </p:sp>
    </p:spTree>
    <p:extLst>
      <p:ext uri="{BB962C8B-B14F-4D97-AF65-F5344CB8AC3E}">
        <p14:creationId xmlns:p14="http://schemas.microsoft.com/office/powerpoint/2010/main" val="279835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71EFA-68D6-DB43-9DE5-3D43817AF576}"/>
              </a:ext>
            </a:extLst>
          </p:cNvPr>
          <p:cNvSpPr>
            <a:spLocks noGrp="1"/>
          </p:cNvSpPr>
          <p:nvPr>
            <p:ph type="title"/>
          </p:nvPr>
        </p:nvSpPr>
        <p:spPr/>
        <p:txBody>
          <a:bodyPr/>
          <a:lstStyle/>
          <a:p>
            <a:r>
              <a:rPr lang="en-US" i="1" dirty="0"/>
              <a:t>Real</a:t>
            </a:r>
            <a:r>
              <a:rPr lang="en-US" dirty="0"/>
              <a:t> Income Fell in June – Salaries and Wages Down too</a:t>
            </a:r>
          </a:p>
        </p:txBody>
      </p:sp>
      <p:graphicFrame>
        <p:nvGraphicFramePr>
          <p:cNvPr id="6" name="Chart 5">
            <a:extLst>
              <a:ext uri="{FF2B5EF4-FFF2-40B4-BE49-F238E27FC236}">
                <a16:creationId xmlns:a16="http://schemas.microsoft.com/office/drawing/2014/main" id="{F23C93BC-692E-43DC-B825-065C69E41EA2}"/>
              </a:ext>
            </a:extLst>
          </p:cNvPr>
          <p:cNvGraphicFramePr>
            <a:graphicFrameLocks noGrp="1"/>
          </p:cNvGraphicFramePr>
          <p:nvPr>
            <p:extLst>
              <p:ext uri="{D42A27DB-BD31-4B8C-83A1-F6EECF244321}">
                <p14:modId xmlns:p14="http://schemas.microsoft.com/office/powerpoint/2010/main" val="1436269326"/>
              </p:ext>
            </p:extLst>
          </p:nvPr>
        </p:nvGraphicFramePr>
        <p:xfrm>
          <a:off x="0" y="2370221"/>
          <a:ext cx="12191999" cy="44877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451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DC7FF-4834-894F-AAE2-36FFA6D3C9CE}"/>
              </a:ext>
            </a:extLst>
          </p:cNvPr>
          <p:cNvSpPr>
            <a:spLocks noGrp="1"/>
          </p:cNvSpPr>
          <p:nvPr>
            <p:ph type="title"/>
          </p:nvPr>
        </p:nvSpPr>
        <p:spPr>
          <a:xfrm>
            <a:off x="126124" y="3079532"/>
            <a:ext cx="12065876" cy="2848302"/>
          </a:xfrm>
        </p:spPr>
        <p:txBody>
          <a:bodyPr/>
          <a:lstStyle/>
          <a:p>
            <a:pPr algn="ctr"/>
            <a:r>
              <a:rPr lang="en-US" sz="4800" u="sng">
                <a:solidFill>
                  <a:schemeClr val="tx1"/>
                </a:solidFill>
              </a:rPr>
              <a:t>Current Economic Conditions</a:t>
            </a:r>
          </a:p>
        </p:txBody>
      </p:sp>
    </p:spTree>
    <p:extLst>
      <p:ext uri="{BB962C8B-B14F-4D97-AF65-F5344CB8AC3E}">
        <p14:creationId xmlns:p14="http://schemas.microsoft.com/office/powerpoint/2010/main" val="114221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D3414-BB42-E447-819B-636B88EC3416}"/>
              </a:ext>
            </a:extLst>
          </p:cNvPr>
          <p:cNvSpPr>
            <a:spLocks noGrp="1"/>
          </p:cNvSpPr>
          <p:nvPr>
            <p:ph type="title"/>
          </p:nvPr>
        </p:nvSpPr>
        <p:spPr/>
        <p:txBody>
          <a:bodyPr/>
          <a:lstStyle/>
          <a:p>
            <a:r>
              <a:rPr lang="en-US"/>
              <a:t>Savings Coming Down After Pandemic Explosion</a:t>
            </a:r>
          </a:p>
        </p:txBody>
      </p:sp>
      <p:graphicFrame>
        <p:nvGraphicFramePr>
          <p:cNvPr id="6" name="Chart 5">
            <a:extLst>
              <a:ext uri="{FF2B5EF4-FFF2-40B4-BE49-F238E27FC236}">
                <a16:creationId xmlns:a16="http://schemas.microsoft.com/office/drawing/2014/main" id="{4D60B49C-066B-424B-8230-8A74FE1E6D98}"/>
              </a:ext>
            </a:extLst>
          </p:cNvPr>
          <p:cNvGraphicFramePr>
            <a:graphicFrameLocks noGrp="1"/>
          </p:cNvGraphicFramePr>
          <p:nvPr>
            <p:extLst>
              <p:ext uri="{D42A27DB-BD31-4B8C-83A1-F6EECF244321}">
                <p14:modId xmlns:p14="http://schemas.microsoft.com/office/powerpoint/2010/main" val="1442939526"/>
              </p:ext>
            </p:extLst>
          </p:nvPr>
        </p:nvGraphicFramePr>
        <p:xfrm>
          <a:off x="0" y="2286000"/>
          <a:ext cx="12192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083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1596C-03E2-CE4D-A46D-ABA757370E44}"/>
              </a:ext>
            </a:extLst>
          </p:cNvPr>
          <p:cNvSpPr>
            <a:spLocks noGrp="1"/>
          </p:cNvSpPr>
          <p:nvPr>
            <p:ph type="title"/>
          </p:nvPr>
        </p:nvSpPr>
        <p:spPr/>
        <p:txBody>
          <a:bodyPr/>
          <a:lstStyle/>
          <a:p>
            <a:r>
              <a:rPr lang="en-US" sz="3800" dirty="0"/>
              <a:t>Consumption Rose slightly more than inflation in June</a:t>
            </a:r>
          </a:p>
        </p:txBody>
      </p:sp>
      <p:graphicFrame>
        <p:nvGraphicFramePr>
          <p:cNvPr id="4" name="Chart 3">
            <a:extLst>
              <a:ext uri="{FF2B5EF4-FFF2-40B4-BE49-F238E27FC236}">
                <a16:creationId xmlns:a16="http://schemas.microsoft.com/office/drawing/2014/main" id="{32E2419B-1D5E-47AE-936D-49ECC22B4166}"/>
              </a:ext>
            </a:extLst>
          </p:cNvPr>
          <p:cNvGraphicFramePr>
            <a:graphicFrameLocks noGrp="1"/>
          </p:cNvGraphicFramePr>
          <p:nvPr>
            <p:extLst>
              <p:ext uri="{D42A27DB-BD31-4B8C-83A1-F6EECF244321}">
                <p14:modId xmlns:p14="http://schemas.microsoft.com/office/powerpoint/2010/main" val="997791448"/>
              </p:ext>
            </p:extLst>
          </p:nvPr>
        </p:nvGraphicFramePr>
        <p:xfrm>
          <a:off x="0" y="2374231"/>
          <a:ext cx="12192000" cy="44837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025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90E7F-B272-B849-A4C7-C50FA181C152}"/>
              </a:ext>
            </a:extLst>
          </p:cNvPr>
          <p:cNvSpPr>
            <a:spLocks noGrp="1"/>
          </p:cNvSpPr>
          <p:nvPr>
            <p:ph type="title"/>
          </p:nvPr>
        </p:nvSpPr>
        <p:spPr/>
        <p:txBody>
          <a:bodyPr/>
          <a:lstStyle/>
          <a:p>
            <a:r>
              <a:rPr lang="en-US" sz="3400"/>
              <a:t>Retail Sales Rose in June – But not Above Inflation</a:t>
            </a:r>
          </a:p>
        </p:txBody>
      </p:sp>
      <p:graphicFrame>
        <p:nvGraphicFramePr>
          <p:cNvPr id="7" name="Chart 6">
            <a:extLst>
              <a:ext uri="{FF2B5EF4-FFF2-40B4-BE49-F238E27FC236}">
                <a16:creationId xmlns:a16="http://schemas.microsoft.com/office/drawing/2014/main" id="{76E423A5-E932-4BAC-B969-0B4EC29B23F2}"/>
              </a:ext>
            </a:extLst>
          </p:cNvPr>
          <p:cNvGraphicFramePr>
            <a:graphicFrameLocks noGrp="1"/>
          </p:cNvGraphicFramePr>
          <p:nvPr>
            <p:extLst>
              <p:ext uri="{D42A27DB-BD31-4B8C-83A1-F6EECF244321}">
                <p14:modId xmlns:p14="http://schemas.microsoft.com/office/powerpoint/2010/main" val="2421279860"/>
              </p:ext>
            </p:extLst>
          </p:nvPr>
        </p:nvGraphicFramePr>
        <p:xfrm>
          <a:off x="0" y="2346158"/>
          <a:ext cx="12191999" cy="4511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2506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71EFA-68D6-DB43-9DE5-3D43817AF576}"/>
              </a:ext>
            </a:extLst>
          </p:cNvPr>
          <p:cNvSpPr>
            <a:spLocks noGrp="1"/>
          </p:cNvSpPr>
          <p:nvPr>
            <p:ph type="title"/>
          </p:nvPr>
        </p:nvSpPr>
        <p:spPr>
          <a:xfrm>
            <a:off x="2504459" y="1056602"/>
            <a:ext cx="9272876" cy="1077935"/>
          </a:xfrm>
        </p:spPr>
        <p:txBody>
          <a:bodyPr/>
          <a:lstStyle/>
          <a:p>
            <a:r>
              <a:rPr lang="en-US" sz="3400" dirty="0"/>
              <a:t>Consumers Are Carrying Larger Credit Cards Balances to Keep Up With Inflation</a:t>
            </a:r>
          </a:p>
        </p:txBody>
      </p:sp>
      <p:graphicFrame>
        <p:nvGraphicFramePr>
          <p:cNvPr id="4" name="Chart 3">
            <a:extLst>
              <a:ext uri="{FF2B5EF4-FFF2-40B4-BE49-F238E27FC236}">
                <a16:creationId xmlns:a16="http://schemas.microsoft.com/office/drawing/2014/main" id="{3986CB8D-6EBE-44D8-8FBC-95F098CB0A32}"/>
              </a:ext>
            </a:extLst>
          </p:cNvPr>
          <p:cNvGraphicFramePr>
            <a:graphicFrameLocks noGrp="1"/>
          </p:cNvGraphicFramePr>
          <p:nvPr>
            <p:extLst>
              <p:ext uri="{D42A27DB-BD31-4B8C-83A1-F6EECF244321}">
                <p14:modId xmlns:p14="http://schemas.microsoft.com/office/powerpoint/2010/main" val="3243759508"/>
              </p:ext>
            </p:extLst>
          </p:nvPr>
        </p:nvGraphicFramePr>
        <p:xfrm>
          <a:off x="0" y="2330604"/>
          <a:ext cx="12192000" cy="45273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267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DC7FF-4834-894F-AAE2-36FFA6D3C9CE}"/>
              </a:ext>
            </a:extLst>
          </p:cNvPr>
          <p:cNvSpPr>
            <a:spLocks noGrp="1"/>
          </p:cNvSpPr>
          <p:nvPr>
            <p:ph type="title"/>
          </p:nvPr>
        </p:nvSpPr>
        <p:spPr>
          <a:xfrm>
            <a:off x="126124" y="3079532"/>
            <a:ext cx="12065876" cy="2848302"/>
          </a:xfrm>
        </p:spPr>
        <p:txBody>
          <a:bodyPr/>
          <a:lstStyle/>
          <a:p>
            <a:pPr algn="ctr"/>
            <a:r>
              <a:rPr lang="en-US" sz="4800" u="sng">
                <a:solidFill>
                  <a:schemeClr val="tx1"/>
                </a:solidFill>
              </a:rPr>
              <a:t>Business Surveys Data</a:t>
            </a:r>
          </a:p>
        </p:txBody>
      </p:sp>
    </p:spTree>
    <p:extLst>
      <p:ext uri="{BB962C8B-B14F-4D97-AF65-F5344CB8AC3E}">
        <p14:creationId xmlns:p14="http://schemas.microsoft.com/office/powerpoint/2010/main" val="1354239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F5BB33-5CA0-094A-BEB2-3B70B89B8AF4}"/>
              </a:ext>
            </a:extLst>
          </p:cNvPr>
          <p:cNvSpPr>
            <a:spLocks noGrp="1"/>
          </p:cNvSpPr>
          <p:nvPr>
            <p:ph type="title"/>
          </p:nvPr>
        </p:nvSpPr>
        <p:spPr/>
        <p:txBody>
          <a:bodyPr/>
          <a:lstStyle/>
          <a:p>
            <a:r>
              <a:rPr lang="en-US" sz="3200" dirty="0"/>
              <a:t>Small Business Optimism Steady in July</a:t>
            </a:r>
          </a:p>
        </p:txBody>
      </p:sp>
      <p:graphicFrame>
        <p:nvGraphicFramePr>
          <p:cNvPr id="8" name="Chart 7">
            <a:extLst>
              <a:ext uri="{FF2B5EF4-FFF2-40B4-BE49-F238E27FC236}">
                <a16:creationId xmlns:a16="http://schemas.microsoft.com/office/drawing/2014/main" id="{F17D48BC-85B7-48E0-B0A0-7961024FBCB5}"/>
              </a:ext>
            </a:extLst>
          </p:cNvPr>
          <p:cNvGraphicFramePr>
            <a:graphicFrameLocks noGrp="1"/>
          </p:cNvGraphicFramePr>
          <p:nvPr>
            <p:extLst>
              <p:ext uri="{D42A27DB-BD31-4B8C-83A1-F6EECF244321}">
                <p14:modId xmlns:p14="http://schemas.microsoft.com/office/powerpoint/2010/main" val="2050544085"/>
              </p:ext>
            </p:extLst>
          </p:nvPr>
        </p:nvGraphicFramePr>
        <p:xfrm>
          <a:off x="0" y="2384612"/>
          <a:ext cx="12191999" cy="4473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5116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91F429-FB2A-AF44-9172-786DE535F6ED}"/>
              </a:ext>
            </a:extLst>
          </p:cNvPr>
          <p:cNvSpPr>
            <a:spLocks noGrp="1"/>
          </p:cNvSpPr>
          <p:nvPr>
            <p:ph type="title"/>
          </p:nvPr>
        </p:nvSpPr>
        <p:spPr/>
        <p:txBody>
          <a:bodyPr/>
          <a:lstStyle/>
          <a:p>
            <a:r>
              <a:rPr lang="en-US" sz="3200" dirty="0"/>
              <a:t>Manufacturing Sentiment Above Pre-Pandemic Level – </a:t>
            </a:r>
            <a:r>
              <a:rPr lang="en-US" sz="3200" i="1" dirty="0"/>
              <a:t>But Leveling Off</a:t>
            </a:r>
          </a:p>
        </p:txBody>
      </p:sp>
      <p:graphicFrame>
        <p:nvGraphicFramePr>
          <p:cNvPr id="6" name="Chart 5">
            <a:extLst>
              <a:ext uri="{FF2B5EF4-FFF2-40B4-BE49-F238E27FC236}">
                <a16:creationId xmlns:a16="http://schemas.microsoft.com/office/drawing/2014/main" id="{FA25E27C-394B-49CA-A9C5-B1E99C25D9AF}"/>
              </a:ext>
            </a:extLst>
          </p:cNvPr>
          <p:cNvGraphicFramePr>
            <a:graphicFrameLocks noGrp="1"/>
          </p:cNvGraphicFramePr>
          <p:nvPr>
            <p:extLst>
              <p:ext uri="{D42A27DB-BD31-4B8C-83A1-F6EECF244321}">
                <p14:modId xmlns:p14="http://schemas.microsoft.com/office/powerpoint/2010/main" val="1086094782"/>
              </p:ext>
            </p:extLst>
          </p:nvPr>
        </p:nvGraphicFramePr>
        <p:xfrm>
          <a:off x="0" y="2320412"/>
          <a:ext cx="12191999" cy="4537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4367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642BD-350C-E443-897A-A9E8786AA2D4}"/>
              </a:ext>
            </a:extLst>
          </p:cNvPr>
          <p:cNvSpPr>
            <a:spLocks noGrp="1"/>
          </p:cNvSpPr>
          <p:nvPr>
            <p:ph type="title"/>
          </p:nvPr>
        </p:nvSpPr>
        <p:spPr>
          <a:xfrm>
            <a:off x="2571366" y="989694"/>
            <a:ext cx="9272876" cy="1160382"/>
          </a:xfrm>
        </p:spPr>
        <p:txBody>
          <a:bodyPr/>
          <a:lstStyle/>
          <a:p>
            <a:r>
              <a:rPr lang="en-US" sz="4000" dirty="0"/>
              <a:t>Services Optimism Rose in July</a:t>
            </a:r>
          </a:p>
        </p:txBody>
      </p:sp>
      <p:graphicFrame>
        <p:nvGraphicFramePr>
          <p:cNvPr id="6" name="Chart 5">
            <a:extLst>
              <a:ext uri="{FF2B5EF4-FFF2-40B4-BE49-F238E27FC236}">
                <a16:creationId xmlns:a16="http://schemas.microsoft.com/office/drawing/2014/main" id="{ADBAFDF0-AA27-4832-BE73-B29E3E451115}"/>
              </a:ext>
            </a:extLst>
          </p:cNvPr>
          <p:cNvGraphicFramePr>
            <a:graphicFrameLocks noGrp="1"/>
          </p:cNvGraphicFramePr>
          <p:nvPr>
            <p:extLst>
              <p:ext uri="{D42A27DB-BD31-4B8C-83A1-F6EECF244321}">
                <p14:modId xmlns:p14="http://schemas.microsoft.com/office/powerpoint/2010/main" val="670612342"/>
              </p:ext>
            </p:extLst>
          </p:nvPr>
        </p:nvGraphicFramePr>
        <p:xfrm>
          <a:off x="0" y="2349909"/>
          <a:ext cx="12191999" cy="45080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6112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DC7FF-4834-894F-AAE2-36FFA6D3C9CE}"/>
              </a:ext>
            </a:extLst>
          </p:cNvPr>
          <p:cNvSpPr>
            <a:spLocks noGrp="1"/>
          </p:cNvSpPr>
          <p:nvPr>
            <p:ph type="title"/>
          </p:nvPr>
        </p:nvSpPr>
        <p:spPr>
          <a:xfrm>
            <a:off x="126124" y="3079532"/>
            <a:ext cx="12065876" cy="2848302"/>
          </a:xfrm>
        </p:spPr>
        <p:txBody>
          <a:bodyPr/>
          <a:lstStyle/>
          <a:p>
            <a:pPr algn="ctr"/>
            <a:r>
              <a:rPr lang="en-US" sz="4800" u="sng" dirty="0">
                <a:solidFill>
                  <a:schemeClr val="tx1"/>
                </a:solidFill>
              </a:rPr>
              <a:t>Housing</a:t>
            </a:r>
          </a:p>
        </p:txBody>
      </p:sp>
    </p:spTree>
    <p:extLst>
      <p:ext uri="{BB962C8B-B14F-4D97-AF65-F5344CB8AC3E}">
        <p14:creationId xmlns:p14="http://schemas.microsoft.com/office/powerpoint/2010/main" val="693628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8C964-A834-8A4B-AE6F-DEC69A39A8AE}"/>
              </a:ext>
            </a:extLst>
          </p:cNvPr>
          <p:cNvSpPr>
            <a:spLocks noGrp="1"/>
          </p:cNvSpPr>
          <p:nvPr>
            <p:ph type="title"/>
          </p:nvPr>
        </p:nvSpPr>
        <p:spPr/>
        <p:txBody>
          <a:bodyPr/>
          <a:lstStyle/>
          <a:p>
            <a:r>
              <a:rPr lang="en-US" dirty="0"/>
              <a:t>All Housing Market Indicators Down in June</a:t>
            </a:r>
          </a:p>
        </p:txBody>
      </p:sp>
      <p:graphicFrame>
        <p:nvGraphicFramePr>
          <p:cNvPr id="5" name="Chart 4">
            <a:extLst>
              <a:ext uri="{FF2B5EF4-FFF2-40B4-BE49-F238E27FC236}">
                <a16:creationId xmlns:a16="http://schemas.microsoft.com/office/drawing/2014/main" id="{929F6326-93A7-4CCB-BE5B-3591E39E0ECA}"/>
              </a:ext>
            </a:extLst>
          </p:cNvPr>
          <p:cNvGraphicFramePr>
            <a:graphicFrameLocks noGrp="1"/>
          </p:cNvGraphicFramePr>
          <p:nvPr>
            <p:extLst>
              <p:ext uri="{D42A27DB-BD31-4B8C-83A1-F6EECF244321}">
                <p14:modId xmlns:p14="http://schemas.microsoft.com/office/powerpoint/2010/main" val="4223479653"/>
              </p:ext>
            </p:extLst>
          </p:nvPr>
        </p:nvGraphicFramePr>
        <p:xfrm>
          <a:off x="0" y="2375210"/>
          <a:ext cx="12191999" cy="4482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148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DC7FF-4834-894F-AAE2-36FFA6D3C9CE}"/>
              </a:ext>
            </a:extLst>
          </p:cNvPr>
          <p:cNvSpPr>
            <a:spLocks noGrp="1"/>
          </p:cNvSpPr>
          <p:nvPr>
            <p:ph type="title"/>
          </p:nvPr>
        </p:nvSpPr>
        <p:spPr/>
        <p:txBody>
          <a:bodyPr/>
          <a:lstStyle/>
          <a:p>
            <a:r>
              <a:rPr lang="en-US" sz="3600" dirty="0"/>
              <a:t>The Economy Contracted in Q1 &amp; Q2 – Matching Definition of a Recession</a:t>
            </a:r>
          </a:p>
        </p:txBody>
      </p:sp>
      <p:graphicFrame>
        <p:nvGraphicFramePr>
          <p:cNvPr id="7" name="Chart 6">
            <a:extLst>
              <a:ext uri="{FF2B5EF4-FFF2-40B4-BE49-F238E27FC236}">
                <a16:creationId xmlns:a16="http://schemas.microsoft.com/office/drawing/2014/main" id="{40C2F686-FC51-4E62-8515-3FFE8293D476}"/>
              </a:ext>
            </a:extLst>
          </p:cNvPr>
          <p:cNvGraphicFramePr>
            <a:graphicFrameLocks noGrp="1"/>
          </p:cNvGraphicFramePr>
          <p:nvPr>
            <p:extLst>
              <p:ext uri="{D42A27DB-BD31-4B8C-83A1-F6EECF244321}">
                <p14:modId xmlns:p14="http://schemas.microsoft.com/office/powerpoint/2010/main" val="3936149817"/>
              </p:ext>
            </p:extLst>
          </p:nvPr>
        </p:nvGraphicFramePr>
        <p:xfrm>
          <a:off x="0" y="2322094"/>
          <a:ext cx="12192000" cy="4535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37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642BD-350C-E443-897A-A9E8786AA2D4}"/>
              </a:ext>
            </a:extLst>
          </p:cNvPr>
          <p:cNvSpPr>
            <a:spLocks noGrp="1"/>
          </p:cNvSpPr>
          <p:nvPr>
            <p:ph type="title"/>
          </p:nvPr>
        </p:nvSpPr>
        <p:spPr>
          <a:xfrm>
            <a:off x="2571366" y="989694"/>
            <a:ext cx="9272876" cy="1160382"/>
          </a:xfrm>
        </p:spPr>
        <p:txBody>
          <a:bodyPr/>
          <a:lstStyle/>
          <a:p>
            <a:r>
              <a:rPr lang="en-US" sz="4000" dirty="0"/>
              <a:t>Home Prices Still Soaring as of May</a:t>
            </a:r>
          </a:p>
        </p:txBody>
      </p:sp>
      <p:graphicFrame>
        <p:nvGraphicFramePr>
          <p:cNvPr id="4" name="Chart 3">
            <a:extLst>
              <a:ext uri="{FF2B5EF4-FFF2-40B4-BE49-F238E27FC236}">
                <a16:creationId xmlns:a16="http://schemas.microsoft.com/office/drawing/2014/main" id="{97DE9409-4CB9-4370-8099-1295A450ADB1}"/>
              </a:ext>
            </a:extLst>
          </p:cNvPr>
          <p:cNvGraphicFramePr>
            <a:graphicFrameLocks noGrp="1"/>
          </p:cNvGraphicFramePr>
          <p:nvPr>
            <p:extLst>
              <p:ext uri="{D42A27DB-BD31-4B8C-83A1-F6EECF244321}">
                <p14:modId xmlns:p14="http://schemas.microsoft.com/office/powerpoint/2010/main" val="3729217744"/>
              </p:ext>
            </p:extLst>
          </p:nvPr>
        </p:nvGraphicFramePr>
        <p:xfrm>
          <a:off x="1" y="2362200"/>
          <a:ext cx="121031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79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330189-0864-754B-B06C-95103FFDB11C}"/>
              </a:ext>
            </a:extLst>
          </p:cNvPr>
          <p:cNvSpPr>
            <a:spLocks noGrp="1"/>
          </p:cNvSpPr>
          <p:nvPr>
            <p:ph type="title"/>
          </p:nvPr>
        </p:nvSpPr>
        <p:spPr>
          <a:xfrm>
            <a:off x="2641704" y="989694"/>
            <a:ext cx="9272876" cy="1077935"/>
          </a:xfrm>
        </p:spPr>
        <p:txBody>
          <a:bodyPr/>
          <a:lstStyle/>
          <a:p>
            <a:r>
              <a:rPr lang="en-US" sz="3600"/>
              <a:t>Consumer Sentiment Lowest </a:t>
            </a:r>
            <a:r>
              <a:rPr lang="en-US" sz="3600" i="1" u="sng"/>
              <a:t>EVER</a:t>
            </a:r>
            <a:r>
              <a:rPr lang="en-US" sz="3600"/>
              <a:t> in June – Small Rise in July</a:t>
            </a:r>
          </a:p>
        </p:txBody>
      </p:sp>
      <p:graphicFrame>
        <p:nvGraphicFramePr>
          <p:cNvPr id="7" name="Chart 6">
            <a:extLst>
              <a:ext uri="{FF2B5EF4-FFF2-40B4-BE49-F238E27FC236}">
                <a16:creationId xmlns:a16="http://schemas.microsoft.com/office/drawing/2014/main" id="{3DDC9C42-6FE3-4780-9B78-73E9CDB8D90C}"/>
              </a:ext>
            </a:extLst>
          </p:cNvPr>
          <p:cNvGraphicFramePr>
            <a:graphicFrameLocks noGrp="1"/>
          </p:cNvGraphicFramePr>
          <p:nvPr>
            <p:extLst>
              <p:ext uri="{D42A27DB-BD31-4B8C-83A1-F6EECF244321}">
                <p14:modId xmlns:p14="http://schemas.microsoft.com/office/powerpoint/2010/main" val="1328446470"/>
              </p:ext>
            </p:extLst>
          </p:nvPr>
        </p:nvGraphicFramePr>
        <p:xfrm>
          <a:off x="0" y="2358189"/>
          <a:ext cx="12191999" cy="4499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33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1FE72-5EED-3F47-BF18-4A3D7397053A}"/>
              </a:ext>
            </a:extLst>
          </p:cNvPr>
          <p:cNvSpPr>
            <a:spLocks noGrp="1"/>
          </p:cNvSpPr>
          <p:nvPr>
            <p:ph type="title"/>
          </p:nvPr>
        </p:nvSpPr>
        <p:spPr>
          <a:xfrm>
            <a:off x="2528836" y="850605"/>
            <a:ext cx="9272876" cy="1312717"/>
          </a:xfrm>
        </p:spPr>
        <p:txBody>
          <a:bodyPr/>
          <a:lstStyle/>
          <a:p>
            <a:r>
              <a:rPr lang="en-US" sz="3200" dirty="0"/>
              <a:t>Gas Prices Rising Since President Biden Took Office ($4.04/Gallon as of August 8)</a:t>
            </a:r>
          </a:p>
        </p:txBody>
      </p:sp>
      <p:graphicFrame>
        <p:nvGraphicFramePr>
          <p:cNvPr id="4" name="Chart 3">
            <a:extLst>
              <a:ext uri="{FF2B5EF4-FFF2-40B4-BE49-F238E27FC236}">
                <a16:creationId xmlns:a16="http://schemas.microsoft.com/office/drawing/2014/main" id="{BCF2979E-5A89-4375-B23C-44186CC2936F}"/>
              </a:ext>
            </a:extLst>
          </p:cNvPr>
          <p:cNvGraphicFramePr>
            <a:graphicFrameLocks noGrp="1"/>
          </p:cNvGraphicFramePr>
          <p:nvPr>
            <p:extLst>
              <p:ext uri="{D42A27DB-BD31-4B8C-83A1-F6EECF244321}">
                <p14:modId xmlns:p14="http://schemas.microsoft.com/office/powerpoint/2010/main" val="3700052861"/>
              </p:ext>
            </p:extLst>
          </p:nvPr>
        </p:nvGraphicFramePr>
        <p:xfrm>
          <a:off x="0" y="2339163"/>
          <a:ext cx="12192000" cy="4518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755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1FE72-5EED-3F47-BF18-4A3D7397053A}"/>
              </a:ext>
            </a:extLst>
          </p:cNvPr>
          <p:cNvSpPr>
            <a:spLocks noGrp="1"/>
          </p:cNvSpPr>
          <p:nvPr>
            <p:ph type="title"/>
          </p:nvPr>
        </p:nvSpPr>
        <p:spPr/>
        <p:txBody>
          <a:bodyPr/>
          <a:lstStyle/>
          <a:p>
            <a:r>
              <a:rPr lang="en-US"/>
              <a:t>Supply Chain Issues are </a:t>
            </a:r>
            <a:r>
              <a:rPr lang="en-US" i="1"/>
              <a:t>Finally </a:t>
            </a:r>
            <a:r>
              <a:rPr lang="en-US"/>
              <a:t>Easing</a:t>
            </a:r>
          </a:p>
        </p:txBody>
      </p:sp>
      <p:graphicFrame>
        <p:nvGraphicFramePr>
          <p:cNvPr id="5" name="Chart 4">
            <a:extLst>
              <a:ext uri="{FF2B5EF4-FFF2-40B4-BE49-F238E27FC236}">
                <a16:creationId xmlns:a16="http://schemas.microsoft.com/office/drawing/2014/main" id="{1A256019-F0E6-445A-BD13-0C3E811BE40F}"/>
              </a:ext>
            </a:extLst>
          </p:cNvPr>
          <p:cNvGraphicFramePr>
            <a:graphicFrameLocks noGrp="1"/>
          </p:cNvGraphicFramePr>
          <p:nvPr>
            <p:extLst>
              <p:ext uri="{D42A27DB-BD31-4B8C-83A1-F6EECF244321}">
                <p14:modId xmlns:p14="http://schemas.microsoft.com/office/powerpoint/2010/main" val="225898712"/>
              </p:ext>
            </p:extLst>
          </p:nvPr>
        </p:nvGraphicFramePr>
        <p:xfrm>
          <a:off x="0" y="2360429"/>
          <a:ext cx="12191999" cy="4497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310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DC7FF-4834-894F-AAE2-36FFA6D3C9CE}"/>
              </a:ext>
            </a:extLst>
          </p:cNvPr>
          <p:cNvSpPr>
            <a:spLocks noGrp="1"/>
          </p:cNvSpPr>
          <p:nvPr>
            <p:ph type="title"/>
          </p:nvPr>
        </p:nvSpPr>
        <p:spPr>
          <a:xfrm>
            <a:off x="126124" y="3079532"/>
            <a:ext cx="12065876" cy="2848302"/>
          </a:xfrm>
        </p:spPr>
        <p:txBody>
          <a:bodyPr/>
          <a:lstStyle/>
          <a:p>
            <a:pPr algn="ctr"/>
            <a:r>
              <a:rPr lang="en-US" sz="4800" u="sng">
                <a:solidFill>
                  <a:schemeClr val="tx1"/>
                </a:solidFill>
              </a:rPr>
              <a:t>Inflation</a:t>
            </a:r>
          </a:p>
        </p:txBody>
      </p:sp>
    </p:spTree>
    <p:extLst>
      <p:ext uri="{BB962C8B-B14F-4D97-AF65-F5344CB8AC3E}">
        <p14:creationId xmlns:p14="http://schemas.microsoft.com/office/powerpoint/2010/main" val="296554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C05DD-38AE-6B4D-BDBB-FE976A869C44}"/>
              </a:ext>
            </a:extLst>
          </p:cNvPr>
          <p:cNvSpPr>
            <a:spLocks noGrp="1"/>
          </p:cNvSpPr>
          <p:nvPr>
            <p:ph type="title"/>
          </p:nvPr>
        </p:nvSpPr>
        <p:spPr/>
        <p:txBody>
          <a:bodyPr/>
          <a:lstStyle/>
          <a:p>
            <a:r>
              <a:rPr lang="en-US" sz="3200" dirty="0"/>
              <a:t>Consumer Prices Rose 8.5% Annually in July – Has It Peaked? </a:t>
            </a:r>
          </a:p>
        </p:txBody>
      </p:sp>
      <p:graphicFrame>
        <p:nvGraphicFramePr>
          <p:cNvPr id="4" name="Chart 3">
            <a:extLst>
              <a:ext uri="{FF2B5EF4-FFF2-40B4-BE49-F238E27FC236}">
                <a16:creationId xmlns:a16="http://schemas.microsoft.com/office/drawing/2014/main" id="{B240572E-E0C5-4B2A-8FE5-5C210931FF83}"/>
              </a:ext>
            </a:extLst>
          </p:cNvPr>
          <p:cNvGraphicFramePr>
            <a:graphicFrameLocks noGrp="1"/>
          </p:cNvGraphicFramePr>
          <p:nvPr>
            <p:extLst>
              <p:ext uri="{D42A27DB-BD31-4B8C-83A1-F6EECF244321}">
                <p14:modId xmlns:p14="http://schemas.microsoft.com/office/powerpoint/2010/main" val="1284226307"/>
              </p:ext>
            </p:extLst>
          </p:nvPr>
        </p:nvGraphicFramePr>
        <p:xfrm>
          <a:off x="0" y="2328530"/>
          <a:ext cx="12191999" cy="4529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394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1FE72-5EED-3F47-BF18-4A3D7397053A}"/>
              </a:ext>
            </a:extLst>
          </p:cNvPr>
          <p:cNvSpPr>
            <a:spLocks noGrp="1"/>
          </p:cNvSpPr>
          <p:nvPr>
            <p:ph type="title"/>
          </p:nvPr>
        </p:nvSpPr>
        <p:spPr/>
        <p:txBody>
          <a:bodyPr/>
          <a:lstStyle/>
          <a:p>
            <a:r>
              <a:rPr lang="en-US"/>
              <a:t>Wages are Growing – But Inflation is Outpacing</a:t>
            </a:r>
          </a:p>
        </p:txBody>
      </p:sp>
      <p:graphicFrame>
        <p:nvGraphicFramePr>
          <p:cNvPr id="6" name="Chart 5">
            <a:extLst>
              <a:ext uri="{FF2B5EF4-FFF2-40B4-BE49-F238E27FC236}">
                <a16:creationId xmlns:a16="http://schemas.microsoft.com/office/drawing/2014/main" id="{571AA8CA-C67E-42C2-9345-CB8D9900D1CF}"/>
              </a:ext>
            </a:extLst>
          </p:cNvPr>
          <p:cNvGraphicFramePr>
            <a:graphicFrameLocks noGrp="1"/>
          </p:cNvGraphicFramePr>
          <p:nvPr>
            <p:extLst>
              <p:ext uri="{D42A27DB-BD31-4B8C-83A1-F6EECF244321}">
                <p14:modId xmlns:p14="http://schemas.microsoft.com/office/powerpoint/2010/main" val="3670994030"/>
              </p:ext>
            </p:extLst>
          </p:nvPr>
        </p:nvGraphicFramePr>
        <p:xfrm>
          <a:off x="0" y="2326511"/>
          <a:ext cx="12192000" cy="45314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42635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914D5F71EA3A42A5394448BDA46C16" ma:contentTypeVersion="12" ma:contentTypeDescription="Create a new document." ma:contentTypeScope="" ma:versionID="36b2bdf972bd1d0d70373b526cfd8633">
  <xsd:schema xmlns:xsd="http://www.w3.org/2001/XMLSchema" xmlns:xs="http://www.w3.org/2001/XMLSchema" xmlns:p="http://schemas.microsoft.com/office/2006/metadata/properties" xmlns:ns3="5dbc4368-185a-4397-850e-8da787d095ec" xmlns:ns4="32d1138c-d0cc-4641-af51-6d111b0b7933" targetNamespace="http://schemas.microsoft.com/office/2006/metadata/properties" ma:root="true" ma:fieldsID="aa9906ca76c289c80be53b515c893b04" ns3:_="" ns4:_="">
    <xsd:import namespace="5dbc4368-185a-4397-850e-8da787d095ec"/>
    <xsd:import namespace="32d1138c-d0cc-4641-af51-6d111b0b793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bc4368-185a-4397-850e-8da787d09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d1138c-d0cc-4641-af51-6d111b0b793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57D7B8-705F-48A7-B22B-A8B867340515}">
  <ds:schemaRefs>
    <ds:schemaRef ds:uri="32d1138c-d0cc-4641-af51-6d111b0b7933"/>
    <ds:schemaRef ds:uri="5dbc4368-185a-4397-850e-8da787d095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1392CE-CF50-49C6-87F6-538AE1793757}">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32d1138c-d0cc-4641-af51-6d111b0b7933"/>
    <ds:schemaRef ds:uri="5dbc4368-185a-4397-850e-8da787d095ec"/>
    <ds:schemaRef ds:uri="http://www.w3.org/XML/1998/namespace"/>
  </ds:schemaRefs>
</ds:datastoreItem>
</file>

<file path=customXml/itemProps3.xml><?xml version="1.0" encoding="utf-8"?>
<ds:datastoreItem xmlns:ds="http://schemas.openxmlformats.org/officeDocument/2006/customXml" ds:itemID="{04888ED8-D828-4736-A985-404588BB90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5065</TotalTime>
  <Words>2723</Words>
  <Application>Microsoft Office PowerPoint</Application>
  <PresentationFormat>Widescreen</PresentationFormat>
  <Paragraphs>228</Paragraphs>
  <Slides>30</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Arial Black</vt:lpstr>
      <vt:lpstr>Calibri</vt:lpstr>
      <vt:lpstr>Calibri Light</vt:lpstr>
      <vt:lpstr>Courier New</vt:lpstr>
      <vt:lpstr>Noto Sans</vt:lpstr>
      <vt:lpstr>Open Sans</vt:lpstr>
      <vt:lpstr>Symbol</vt:lpstr>
      <vt:lpstr>Office Theme</vt:lpstr>
      <vt:lpstr>Custom Design</vt:lpstr>
      <vt:lpstr>PowerPoint Presentation</vt:lpstr>
      <vt:lpstr>Current Economic Conditions</vt:lpstr>
      <vt:lpstr>The Economy Contracted in Q1 &amp; Q2 – Matching Definition of a Recession</vt:lpstr>
      <vt:lpstr>Consumer Sentiment Lowest EVER in June – Small Rise in July</vt:lpstr>
      <vt:lpstr>Gas Prices Rising Since President Biden Took Office ($4.04/Gallon as of August 8)</vt:lpstr>
      <vt:lpstr>Supply Chain Issues are Finally Easing</vt:lpstr>
      <vt:lpstr>Inflation</vt:lpstr>
      <vt:lpstr>Consumer Prices Rose 8.5% Annually in July – Has It Peaked? </vt:lpstr>
      <vt:lpstr>Wages are Growing – But Inflation is Outpacing</vt:lpstr>
      <vt:lpstr>Money Supply Rose Rapidly During Covid – Falling Now</vt:lpstr>
      <vt:lpstr>Inflation Expectations Remain ‘Anchored’</vt:lpstr>
      <vt:lpstr>Interest Rates</vt:lpstr>
      <vt:lpstr>Average 30 Year Fixed Mortgage Rate Rising Rapidly</vt:lpstr>
      <vt:lpstr>Borrowing Costs for Businesses Climbing Quickly</vt:lpstr>
      <vt:lpstr>Job Market</vt:lpstr>
      <vt:lpstr>Job Openings 4.8 Million More than Unemployed Workers</vt:lpstr>
      <vt:lpstr>The Economy Added 528,000 Jobs in July - the Gap Is Gone</vt:lpstr>
      <vt:lpstr>Income, Savings, and Consumption</vt:lpstr>
      <vt:lpstr>Real Income Fell in June – Salaries and Wages Down too</vt:lpstr>
      <vt:lpstr>Savings Coming Down After Pandemic Explosion</vt:lpstr>
      <vt:lpstr>Consumption Rose slightly more than inflation in June</vt:lpstr>
      <vt:lpstr>Retail Sales Rose in June – But not Above Inflation</vt:lpstr>
      <vt:lpstr>Consumers Are Carrying Larger Credit Cards Balances to Keep Up With Inflation</vt:lpstr>
      <vt:lpstr>Business Surveys Data</vt:lpstr>
      <vt:lpstr>Small Business Optimism Steady in July</vt:lpstr>
      <vt:lpstr>Manufacturing Sentiment Above Pre-Pandemic Level – But Leveling Off</vt:lpstr>
      <vt:lpstr>Services Optimism Rose in July</vt:lpstr>
      <vt:lpstr>Housing</vt:lpstr>
      <vt:lpstr>All Housing Market Indicators Down in June</vt:lpstr>
      <vt:lpstr>Home Prices Still Soaring as of May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Yoon, Miyoung</dc:creator>
  <cp:lastModifiedBy>Dubay, Curtis</cp:lastModifiedBy>
  <cp:revision>2</cp:revision>
  <cp:lastPrinted>2022-02-17T13:54:28Z</cp:lastPrinted>
  <dcterms:created xsi:type="dcterms:W3CDTF">2020-11-16T17:03:58Z</dcterms:created>
  <dcterms:modified xsi:type="dcterms:W3CDTF">2022-08-10T16:27:39Z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0x010100FD914D5F71EA3A42A5394448BDA46C16</vt:lpwstr>
  </property>
</Properties>
</file>